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8"/>
  </p:notesMasterIdLst>
  <p:sldIdLst>
    <p:sldId id="286" r:id="rId5"/>
    <p:sldId id="278" r:id="rId6"/>
    <p:sldId id="288" r:id="rId7"/>
    <p:sldId id="287" r:id="rId8"/>
    <p:sldId id="279" r:id="rId9"/>
    <p:sldId id="257" r:id="rId10"/>
    <p:sldId id="258" r:id="rId11"/>
    <p:sldId id="259" r:id="rId12"/>
    <p:sldId id="260" r:id="rId13"/>
    <p:sldId id="261" r:id="rId14"/>
    <p:sldId id="289" r:id="rId15"/>
    <p:sldId id="269"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1A5FA7-6039-4EF7-92D4-7EA1D2964F53}" type="datetimeFigureOut">
              <a:rPr lang="en-GB" smtClean="0"/>
              <a:t>08/10/2020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BA124-39F8-4193-AFCE-8DFFF47C57D1}" type="slidenum">
              <a:rPr lang="en-GB" smtClean="0"/>
              <a:t>‹#›</a:t>
            </a:fld>
            <a:endParaRPr lang="en-GB"/>
          </a:p>
        </p:txBody>
      </p:sp>
    </p:spTree>
    <p:extLst>
      <p:ext uri="{BB962C8B-B14F-4D97-AF65-F5344CB8AC3E}">
        <p14:creationId xmlns:p14="http://schemas.microsoft.com/office/powerpoint/2010/main" val="459208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6049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766b0ba5fb_0_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766b0ba5fb_0_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g766b0ba5fb_0_2:notes"/>
          <p:cNvSpPr txBox="1">
            <a:spLocks noGrp="1"/>
          </p:cNvSpPr>
          <p:nvPr>
            <p:ph type="sldNum" idx="12"/>
          </p:nvPr>
        </p:nvSpPr>
        <p:spPr>
          <a:xfrm>
            <a:off x="3884612" y="8685212"/>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Calibri"/>
              <a:buNone/>
            </a:pPr>
            <a:fld id="{00000000-1234-1234-1234-123412341234}" type="slidenum">
              <a:rPr lang="en-GB"/>
              <a:t>5</a:t>
            </a:fld>
            <a:endParaRPr sz="1400">
              <a:latin typeface="Arial"/>
              <a:ea typeface="Arial"/>
              <a:cs typeface="Arial"/>
              <a:sym typeface="Arial"/>
            </a:endParaRPr>
          </a:p>
        </p:txBody>
      </p:sp>
    </p:spTree>
    <p:extLst>
      <p:ext uri="{BB962C8B-B14F-4D97-AF65-F5344CB8AC3E}">
        <p14:creationId xmlns:p14="http://schemas.microsoft.com/office/powerpoint/2010/main" val="2737978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10/8/2020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gov.uk/government/publications/relationships-education-relationships-and-sex-education-rse-and-health-educ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RSE curriculum 2020</a:t>
            </a:r>
            <a:endParaRPr lang="en-GB" dirty="0"/>
          </a:p>
        </p:txBody>
      </p:sp>
    </p:spTree>
    <p:extLst>
      <p:ext uri="{BB962C8B-B14F-4D97-AF65-F5344CB8AC3E}">
        <p14:creationId xmlns:p14="http://schemas.microsoft.com/office/powerpoint/2010/main" val="974490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71500" y="528638"/>
            <a:ext cx="10887075" cy="4308872"/>
          </a:xfrm>
          <a:prstGeom prst="rect">
            <a:avLst/>
          </a:prstGeom>
          <a:noFill/>
        </p:spPr>
        <p:txBody>
          <a:bodyPr wrap="square" rtlCol="0">
            <a:spAutoFit/>
          </a:bodyPr>
          <a:lstStyle/>
          <a:p>
            <a:pPr algn="ctr"/>
            <a:r>
              <a:rPr lang="en-GB" sz="4000" b="1" dirty="0" smtClean="0"/>
              <a:t>Ofsted review of existing RSE nationally</a:t>
            </a:r>
          </a:p>
          <a:p>
            <a:endParaRPr lang="en-GB" dirty="0"/>
          </a:p>
          <a:p>
            <a:pPr marL="742950" lvl="1" indent="-285750">
              <a:buFont typeface="Arial" panose="020B0604020202020204" pitchFamily="34" charset="0"/>
              <a:buChar char="•"/>
            </a:pPr>
            <a:r>
              <a:rPr lang="en-GB" sz="3600" dirty="0" smtClean="0"/>
              <a:t>Required improved in over a third of schools was not systematic enough</a:t>
            </a:r>
          </a:p>
          <a:p>
            <a:pPr marL="742950" lvl="1" indent="-285750">
              <a:buFont typeface="Arial" panose="020B0604020202020204" pitchFamily="34" charset="0"/>
              <a:buChar char="•"/>
            </a:pPr>
            <a:r>
              <a:rPr lang="en-GB" sz="3600" dirty="0" smtClean="0"/>
              <a:t>Children were not adequately prepared for puberty</a:t>
            </a:r>
          </a:p>
          <a:p>
            <a:pPr marL="742950" lvl="1" indent="-285750">
              <a:buFont typeface="Arial" panose="020B0604020202020204" pitchFamily="34" charset="0"/>
              <a:buChar char="•"/>
            </a:pPr>
            <a:r>
              <a:rPr lang="en-GB" sz="3600" dirty="0" smtClean="0"/>
              <a:t>In Primary Schools, too much emphasis was placed on friendships and relationships</a:t>
            </a:r>
            <a:endParaRPr lang="en-GB" sz="3600" dirty="0"/>
          </a:p>
        </p:txBody>
      </p:sp>
    </p:spTree>
    <p:extLst>
      <p:ext uri="{BB962C8B-B14F-4D97-AF65-F5344CB8AC3E}">
        <p14:creationId xmlns:p14="http://schemas.microsoft.com/office/powerpoint/2010/main" val="356928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794899"/>
            <a:ext cx="10628222" cy="1120988"/>
          </a:xfrm>
        </p:spPr>
        <p:txBody>
          <a:bodyPr>
            <a:normAutofit fontScale="90000"/>
          </a:bodyPr>
          <a:lstStyle/>
          <a:p>
            <a:r>
              <a:rPr lang="en-US" dirty="0"/>
              <a:t>Information from the Department for Education about the introduction of compulsory relationships education and RSE from September 2020. </a:t>
            </a:r>
            <a:r>
              <a:rPr lang="en-GB" sz="3200" dirty="0"/>
              <a:t/>
            </a:r>
            <a:br>
              <a:rPr lang="en-GB" sz="3200" dirty="0"/>
            </a:br>
            <a:endParaRPr lang="en-GB" dirty="0"/>
          </a:p>
        </p:txBody>
      </p:sp>
      <p:sp>
        <p:nvSpPr>
          <p:cNvPr id="3" name="Content Placeholder 2"/>
          <p:cNvSpPr>
            <a:spLocks noGrp="1"/>
          </p:cNvSpPr>
          <p:nvPr>
            <p:ph idx="1"/>
          </p:nvPr>
        </p:nvSpPr>
        <p:spPr>
          <a:xfrm>
            <a:off x="684211" y="2055224"/>
            <a:ext cx="10767559" cy="4501364"/>
          </a:xfrm>
        </p:spPr>
        <p:txBody>
          <a:bodyPr>
            <a:normAutofit fontScale="77500" lnSpcReduction="20000"/>
          </a:bodyPr>
          <a:lstStyle/>
          <a:p>
            <a:pPr marL="0" indent="0">
              <a:buNone/>
            </a:pPr>
            <a:r>
              <a:rPr lang="en-US" dirty="0"/>
              <a:t> </a:t>
            </a:r>
            <a:endParaRPr lang="en-GB" sz="1800" dirty="0">
              <a:solidFill>
                <a:schemeClr val="tx1"/>
              </a:solidFill>
            </a:endParaRPr>
          </a:p>
          <a:p>
            <a:pPr lvl="1"/>
            <a:r>
              <a:rPr lang="en-US" dirty="0">
                <a:solidFill>
                  <a:schemeClr val="tx1"/>
                </a:solidFill>
              </a:rPr>
              <a:t>Schools will be required to consult with parents when developing and reviewing their policies for Relationships Education and RSE, which will inform schools’ decisions on when and how certain content is covered.</a:t>
            </a:r>
            <a:endParaRPr lang="en-GB" sz="1600" dirty="0">
              <a:solidFill>
                <a:schemeClr val="tx1"/>
              </a:solidFill>
            </a:endParaRPr>
          </a:p>
          <a:p>
            <a:pPr lvl="1"/>
            <a:r>
              <a:rPr lang="en-US" dirty="0">
                <a:solidFill>
                  <a:schemeClr val="tx1"/>
                </a:solidFill>
              </a:rPr>
              <a:t>School’s policies for these subjects must be published online, and must be available to any individual free of charge. Schools should also ensure that, when they engage parents, they provide examples of the resources they plan to use, for example the books they will use in lessons.</a:t>
            </a:r>
            <a:endParaRPr lang="en-GB" sz="1600" dirty="0">
              <a:solidFill>
                <a:schemeClr val="tx1"/>
              </a:solidFill>
            </a:endParaRPr>
          </a:p>
          <a:p>
            <a:pPr lvl="1"/>
            <a:r>
              <a:rPr lang="en-US" dirty="0">
                <a:solidFill>
                  <a:schemeClr val="tx1"/>
                </a:solidFill>
              </a:rPr>
              <a:t>We are introducing Relationships Education at primary, to put in place the building blocks needed for positive and safe relationships of all kinds. This will start with family and friends, how to treat each other with kindness, and </a:t>
            </a:r>
            <a:r>
              <a:rPr lang="en-US" dirty="0" err="1">
                <a:solidFill>
                  <a:schemeClr val="tx1"/>
                </a:solidFill>
              </a:rPr>
              <a:t>recognising</a:t>
            </a:r>
            <a:r>
              <a:rPr lang="en-US" dirty="0">
                <a:solidFill>
                  <a:schemeClr val="tx1"/>
                </a:solidFill>
              </a:rPr>
              <a:t> the difference between online and offline friendships.</a:t>
            </a:r>
            <a:endParaRPr lang="en-GB" sz="1600" dirty="0">
              <a:solidFill>
                <a:schemeClr val="tx1"/>
              </a:solidFill>
            </a:endParaRPr>
          </a:p>
          <a:p>
            <a:pPr lvl="1"/>
            <a:r>
              <a:rPr lang="en-US" dirty="0">
                <a:solidFill>
                  <a:schemeClr val="tx1"/>
                </a:solidFill>
              </a:rPr>
              <a:t>The subjects are designed to help children from all backgrounds build positive and safe relationships, and to thrive in modern Britain.  In all schools, when teaching these subjects, the religious background of pupils must be taken into account when planning teaching, so that topics are appropriately handled.</a:t>
            </a:r>
            <a:endParaRPr lang="en-GB" sz="1600" dirty="0">
              <a:solidFill>
                <a:schemeClr val="tx1"/>
              </a:solidFill>
            </a:endParaRPr>
          </a:p>
          <a:p>
            <a:pPr lvl="1"/>
            <a:r>
              <a:rPr lang="en-US" dirty="0">
                <a:solidFill>
                  <a:srgbClr val="FF0000"/>
                </a:solidFill>
              </a:rPr>
              <a:t>There is no right to withdraw from Relationships Education </a:t>
            </a:r>
            <a:r>
              <a:rPr lang="en-US" dirty="0">
                <a:solidFill>
                  <a:schemeClr val="tx1"/>
                </a:solidFill>
              </a:rPr>
              <a:t>at primary or secondary as we believe the contents of these subjects – such as family, friendship, safety (including online safety) – are important for all children to be taught.</a:t>
            </a:r>
            <a:endParaRPr lang="en-GB" sz="1600" dirty="0">
              <a:solidFill>
                <a:schemeClr val="tx1"/>
              </a:solidFill>
            </a:endParaRPr>
          </a:p>
          <a:p>
            <a:pPr lvl="1"/>
            <a:r>
              <a:rPr lang="en-US" dirty="0">
                <a:solidFill>
                  <a:schemeClr val="tx1"/>
                </a:solidFill>
              </a:rPr>
              <a:t>Pupils should receive teaching on LGBT content during their school years. Teaching children about the society that we live in and the different types of loving, healthy relationships that exist can be done in a way that respects everyone. Primary schools are strongly encouraged and enabled to cover LGBT content when teaching about different types of families.</a:t>
            </a:r>
            <a:endParaRPr lang="en-GB" sz="1600" dirty="0">
              <a:solidFill>
                <a:schemeClr val="tx1"/>
              </a:solidFill>
            </a:endParaRPr>
          </a:p>
          <a:p>
            <a:endParaRPr lang="en-GB" dirty="0"/>
          </a:p>
        </p:txBody>
      </p:sp>
    </p:spTree>
    <p:extLst>
      <p:ext uri="{BB962C8B-B14F-4D97-AF65-F5344CB8AC3E}">
        <p14:creationId xmlns:p14="http://schemas.microsoft.com/office/powerpoint/2010/main" val="2170447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57262" y="285750"/>
            <a:ext cx="10372725" cy="4924425"/>
          </a:xfrm>
          <a:prstGeom prst="rect">
            <a:avLst/>
          </a:prstGeom>
          <a:noFill/>
        </p:spPr>
        <p:txBody>
          <a:bodyPr wrap="square" rtlCol="0">
            <a:spAutoFit/>
          </a:bodyPr>
          <a:lstStyle/>
          <a:p>
            <a:pPr algn="ctr"/>
            <a:r>
              <a:rPr lang="en-GB" sz="3200" b="1" dirty="0" smtClean="0"/>
              <a:t>Recommendations for Changes/ Schools: </a:t>
            </a:r>
          </a:p>
          <a:p>
            <a:endParaRPr lang="en-GB" dirty="0"/>
          </a:p>
          <a:p>
            <a:pPr marL="285750" indent="-285750">
              <a:buFont typeface="Arial" panose="020B0604020202020204" pitchFamily="34" charset="0"/>
              <a:buChar char="•"/>
            </a:pPr>
            <a:r>
              <a:rPr lang="en-GB" sz="2400" dirty="0" smtClean="0"/>
              <a:t>Introduce children to the correct scientific terms to describe body parts in Key Stage 1</a:t>
            </a:r>
          </a:p>
          <a:p>
            <a:pPr marL="285750" indent="-285750">
              <a:buFont typeface="Arial" panose="020B0604020202020204" pitchFamily="34" charset="0"/>
              <a:buChar char="•"/>
            </a:pPr>
            <a:r>
              <a:rPr lang="en-GB" sz="2400" dirty="0" smtClean="0"/>
              <a:t>Challenge the use of ‘gay’ as an insult and include work around the makeup of different families</a:t>
            </a:r>
          </a:p>
          <a:p>
            <a:pPr marL="285750" indent="-285750">
              <a:buFont typeface="Arial" panose="020B0604020202020204" pitchFamily="34" charset="0"/>
              <a:buChar char="•"/>
            </a:pPr>
            <a:r>
              <a:rPr lang="en-GB" sz="2400" dirty="0" smtClean="0"/>
              <a:t>Explore/ challenge gender roles/ </a:t>
            </a:r>
            <a:r>
              <a:rPr lang="en-GB" sz="2400" dirty="0" err="1" smtClean="0"/>
              <a:t>sterotypes</a:t>
            </a:r>
            <a:endParaRPr lang="en-GB" sz="2400" dirty="0" smtClean="0"/>
          </a:p>
          <a:p>
            <a:pPr marL="285750" indent="-285750">
              <a:buFont typeface="Arial" panose="020B0604020202020204" pitchFamily="34" charset="0"/>
              <a:buChar char="•"/>
            </a:pPr>
            <a:r>
              <a:rPr lang="en-GB" sz="2400" dirty="0" smtClean="0"/>
              <a:t>Begin to explore puberty changes by the age of 8/9</a:t>
            </a:r>
          </a:p>
          <a:p>
            <a:pPr marL="285750" indent="-285750">
              <a:buFont typeface="Arial" panose="020B0604020202020204" pitchFamily="34" charset="0"/>
              <a:buChar char="•"/>
            </a:pPr>
            <a:r>
              <a:rPr lang="en-GB" sz="2400" dirty="0" smtClean="0"/>
              <a:t>Deliver RSE in a progressive way across the school</a:t>
            </a:r>
          </a:p>
          <a:p>
            <a:pPr marL="285750" indent="-285750">
              <a:buFont typeface="Arial" panose="020B0604020202020204" pitchFamily="34" charset="0"/>
              <a:buChar char="•"/>
            </a:pPr>
            <a:r>
              <a:rPr lang="en-GB" sz="2400" dirty="0" smtClean="0"/>
              <a:t>Ensure that children in Year 5 and 6 receive RSE input around puberty so that they are prepared as soon as possible for the onset of puberty</a:t>
            </a:r>
          </a:p>
          <a:p>
            <a:pPr marL="285750" indent="-285750">
              <a:buFont typeface="Arial" panose="020B0604020202020204" pitchFamily="34" charset="0"/>
              <a:buChar char="•"/>
            </a:pPr>
            <a:r>
              <a:rPr lang="en-GB" sz="2400" dirty="0" smtClean="0"/>
              <a:t>For some sessions on Sex Education consider single gender sessions</a:t>
            </a:r>
            <a:endParaRPr lang="en-GB" sz="2400" dirty="0"/>
          </a:p>
        </p:txBody>
      </p:sp>
    </p:spTree>
    <p:extLst>
      <p:ext uri="{BB962C8B-B14F-4D97-AF65-F5344CB8AC3E}">
        <p14:creationId xmlns:p14="http://schemas.microsoft.com/office/powerpoint/2010/main" val="569624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0100" y="400050"/>
            <a:ext cx="10844213" cy="5786199"/>
          </a:xfrm>
          <a:prstGeom prst="rect">
            <a:avLst/>
          </a:prstGeom>
          <a:noFill/>
        </p:spPr>
        <p:txBody>
          <a:bodyPr wrap="square" rtlCol="0">
            <a:spAutoFit/>
          </a:bodyPr>
          <a:lstStyle/>
          <a:p>
            <a:pPr algn="ctr"/>
            <a:r>
              <a:rPr lang="en-GB" sz="3200" b="1" dirty="0" smtClean="0"/>
              <a:t>Summary </a:t>
            </a:r>
          </a:p>
          <a:p>
            <a:endParaRPr lang="en-GB" dirty="0"/>
          </a:p>
          <a:p>
            <a:pPr marL="285750" indent="-285750">
              <a:buFont typeface="Arial" panose="020B0604020202020204" pitchFamily="34" charset="0"/>
              <a:buChar char="•"/>
            </a:pPr>
            <a:r>
              <a:rPr lang="en-GB" sz="2000" dirty="0" smtClean="0"/>
              <a:t>Parents have the right to withdraw children from Sex Education lessons at Primary School that go </a:t>
            </a:r>
            <a:r>
              <a:rPr lang="en-GB" sz="2000" b="1" dirty="0" smtClean="0"/>
              <a:t>beyond</a:t>
            </a:r>
            <a:r>
              <a:rPr lang="en-GB" sz="2000" dirty="0" smtClean="0"/>
              <a:t> the content in the Science National Curriculum. </a:t>
            </a:r>
          </a:p>
          <a:p>
            <a:pPr marL="285750" indent="-285750">
              <a:buFont typeface="Arial" panose="020B0604020202020204" pitchFamily="34" charset="0"/>
              <a:buChar char="•"/>
            </a:pPr>
            <a:r>
              <a:rPr lang="en-GB" sz="2000" dirty="0" smtClean="0"/>
              <a:t>Topics covered related and linked to the Science Curriculum are statutory and not optional to teach. This is as follows:  </a:t>
            </a:r>
          </a:p>
          <a:p>
            <a:pPr marL="1200150" lvl="2" indent="-285750">
              <a:buFont typeface="Arial" panose="020B0604020202020204" pitchFamily="34" charset="0"/>
              <a:buChar char="•"/>
            </a:pPr>
            <a:r>
              <a:rPr lang="en-GB" sz="2000" dirty="0" smtClean="0"/>
              <a:t>In Key Stage 1, children learn that animals, including humans, have offspring that grow into adults. They should be introduced to the concepts of reproduction and growth but not how reproduction occurs. </a:t>
            </a:r>
          </a:p>
          <a:p>
            <a:pPr marL="1200150" lvl="2" indent="-285750">
              <a:buFont typeface="Arial" panose="020B0604020202020204" pitchFamily="34" charset="0"/>
              <a:buChar char="•"/>
            </a:pPr>
            <a:r>
              <a:rPr lang="en-GB" sz="2000" dirty="0" smtClean="0"/>
              <a:t>In  Upper Key Stage 2 (Year 5/6), children are taught about the life cycles of humans and animals, including reproduction. They also learn about the change that happen in humans from birth to old age. This includes learning about what happens in puberty. </a:t>
            </a:r>
          </a:p>
          <a:p>
            <a:pPr marL="285750" indent="-285750">
              <a:buFont typeface="Arial" panose="020B0604020202020204" pitchFamily="34" charset="0"/>
              <a:buChar char="•"/>
            </a:pPr>
            <a:r>
              <a:rPr lang="en-GB" sz="2000" dirty="0"/>
              <a:t>School’s have the right and obligation to teach RSE topic to prepare children for life when they leave school.</a:t>
            </a:r>
          </a:p>
          <a:p>
            <a:pPr marL="285750" indent="-285750">
              <a:buFont typeface="Arial" panose="020B0604020202020204" pitchFamily="34" charset="0"/>
              <a:buChar char="•"/>
            </a:pPr>
            <a:r>
              <a:rPr lang="en-GB" sz="2000" dirty="0" smtClean="0"/>
              <a:t>The curriculum on Relationships and Sex Education should complement, and be supported by, the school’s wider policies on Behaviour, bullying and safeguarding (PSEH; E-Safety, Relationships </a:t>
            </a:r>
            <a:r>
              <a:rPr lang="en-GB" sz="2000" dirty="0" err="1" smtClean="0"/>
              <a:t>etc</a:t>
            </a:r>
            <a:r>
              <a:rPr lang="en-GB" sz="2000" dirty="0" smtClean="0"/>
              <a:t>). </a:t>
            </a:r>
            <a:endParaRPr lang="en-GB" sz="2000" dirty="0"/>
          </a:p>
        </p:txBody>
      </p:sp>
    </p:spTree>
    <p:extLst>
      <p:ext uri="{BB962C8B-B14F-4D97-AF65-F5344CB8AC3E}">
        <p14:creationId xmlns:p14="http://schemas.microsoft.com/office/powerpoint/2010/main" val="204509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9"/>
          <p:cNvSpPr txBox="1">
            <a:spLocks noGrp="1"/>
          </p:cNvSpPr>
          <p:nvPr>
            <p:ph type="body" idx="4294967295"/>
          </p:nvPr>
        </p:nvSpPr>
        <p:spPr>
          <a:xfrm>
            <a:off x="507866" y="1298516"/>
            <a:ext cx="9996371" cy="653142"/>
          </a:xfrm>
          <a:prstGeom prst="rect">
            <a:avLst/>
          </a:prstGeom>
          <a:noFill/>
          <a:ln>
            <a:noFill/>
          </a:ln>
        </p:spPr>
        <p:txBody>
          <a:bodyPr spcFirstLastPara="1" wrap="square" lIns="91425" tIns="45700" rIns="91425" bIns="45700" anchor="t" anchorCtr="0">
            <a:noAutofit/>
          </a:bodyPr>
          <a:lstStyle/>
          <a:p>
            <a:pPr marL="495300" indent="-342900" algn="just">
              <a:spcBef>
                <a:spcPts val="0"/>
              </a:spcBef>
              <a:spcAft>
                <a:spcPts val="0"/>
              </a:spcAft>
              <a:buClr>
                <a:schemeClr val="dk1"/>
              </a:buClr>
              <a:buSzPts val="2400"/>
            </a:pPr>
            <a:r>
              <a:rPr lang="en-GB" sz="2400" b="0" i="0" u="none" dirty="0" smtClean="0">
                <a:solidFill>
                  <a:schemeClr val="dk1"/>
                </a:solidFill>
                <a:latin typeface="Arial"/>
                <a:ea typeface="Arial"/>
                <a:cs typeface="Arial"/>
                <a:sym typeface="Arial"/>
              </a:rPr>
              <a:t>20 years since the last review of the curriculum- the world (and how we interact with each other)  has changed</a:t>
            </a:r>
          </a:p>
          <a:p>
            <a:pPr marL="495300" indent="-342900" algn="just">
              <a:spcBef>
                <a:spcPts val="0"/>
              </a:spcBef>
              <a:spcAft>
                <a:spcPts val="0"/>
              </a:spcAft>
              <a:buClr>
                <a:schemeClr val="dk1"/>
              </a:buClr>
              <a:buSzPts val="2400"/>
            </a:pPr>
            <a:r>
              <a:rPr lang="en-GB" sz="2400" dirty="0" smtClean="0">
                <a:solidFill>
                  <a:schemeClr val="dk1"/>
                </a:solidFill>
                <a:latin typeface="Arial"/>
                <a:ea typeface="Arial"/>
                <a:cs typeface="Arial"/>
                <a:sym typeface="Arial"/>
              </a:rPr>
              <a:t>New- Relationships Education in Primary Schools</a:t>
            </a:r>
          </a:p>
          <a:p>
            <a:pPr marL="495300" indent="-342900" algn="just">
              <a:spcBef>
                <a:spcPts val="0"/>
              </a:spcBef>
              <a:spcAft>
                <a:spcPts val="0"/>
              </a:spcAft>
              <a:buClr>
                <a:schemeClr val="dk1"/>
              </a:buClr>
              <a:buSzPts val="2400"/>
            </a:pPr>
            <a:r>
              <a:rPr lang="en-GB" sz="2400" b="0" i="0" u="none" dirty="0" smtClean="0">
                <a:solidFill>
                  <a:schemeClr val="dk1"/>
                </a:solidFill>
                <a:latin typeface="Arial"/>
                <a:ea typeface="Arial"/>
                <a:cs typeface="Arial"/>
                <a:sym typeface="Arial"/>
              </a:rPr>
              <a:t>Previous recommendations for teaching Personal, Social, Health Education, are now part of the National Curriculum.</a:t>
            </a:r>
          </a:p>
          <a:p>
            <a:pPr marL="495300" indent="-342900" algn="just">
              <a:spcBef>
                <a:spcPts val="0"/>
              </a:spcBef>
              <a:spcAft>
                <a:spcPts val="0"/>
              </a:spcAft>
              <a:buClr>
                <a:schemeClr val="dk1"/>
              </a:buClr>
              <a:buSzPts val="2400"/>
            </a:pPr>
            <a:r>
              <a:rPr lang="en-GB" sz="2400" dirty="0" smtClean="0">
                <a:solidFill>
                  <a:schemeClr val="dk1"/>
                </a:solidFill>
                <a:latin typeface="Arial"/>
                <a:ea typeface="Arial"/>
                <a:cs typeface="Arial"/>
                <a:sym typeface="Arial"/>
              </a:rPr>
              <a:t>Sex Education in Primary Schools remains optional, though in Year 5 &amp; 6 the science </a:t>
            </a:r>
            <a:r>
              <a:rPr lang="en-GB" sz="2400" dirty="0">
                <a:solidFill>
                  <a:schemeClr val="dk1"/>
                </a:solidFill>
                <a:latin typeface="Arial"/>
                <a:ea typeface="Arial"/>
                <a:cs typeface="Arial"/>
                <a:sym typeface="Arial"/>
              </a:rPr>
              <a:t>c</a:t>
            </a:r>
            <a:r>
              <a:rPr lang="en-GB" sz="2400" dirty="0" smtClean="0">
                <a:solidFill>
                  <a:schemeClr val="dk1"/>
                </a:solidFill>
                <a:latin typeface="Arial"/>
                <a:ea typeface="Arial"/>
                <a:cs typeface="Arial"/>
                <a:sym typeface="Arial"/>
              </a:rPr>
              <a:t>urriculum form part of what might be considered as sex education- puberty and reproduction. </a:t>
            </a:r>
            <a:endParaRPr sz="2400" b="0" i="0" u="none" dirty="0">
              <a:solidFill>
                <a:schemeClr val="dk1"/>
              </a:solidFill>
              <a:latin typeface="Arial"/>
              <a:ea typeface="Arial"/>
              <a:cs typeface="Arial"/>
              <a:sym typeface="Arial"/>
            </a:endParaRPr>
          </a:p>
          <a:p>
            <a:pPr marL="342900" lvl="0" indent="-190500" algn="just" rtl="0">
              <a:lnSpc>
                <a:spcPct val="100000"/>
              </a:lnSpc>
              <a:spcBef>
                <a:spcPts val="480"/>
              </a:spcBef>
              <a:spcAft>
                <a:spcPts val="0"/>
              </a:spcAft>
              <a:buClr>
                <a:schemeClr val="dk1"/>
              </a:buClr>
              <a:buSzPts val="2400"/>
              <a:buNone/>
            </a:pPr>
            <a:endParaRPr sz="2400" b="0" i="0" u="none" dirty="0">
              <a:solidFill>
                <a:schemeClr val="dk1"/>
              </a:solidFill>
              <a:latin typeface="Arial"/>
              <a:ea typeface="Arial"/>
              <a:cs typeface="Arial"/>
              <a:sym typeface="Arial"/>
            </a:endParaRPr>
          </a:p>
        </p:txBody>
      </p:sp>
      <p:sp>
        <p:nvSpPr>
          <p:cNvPr id="109" name="Google Shape;109;p19"/>
          <p:cNvSpPr txBox="1"/>
          <p:nvPr/>
        </p:nvSpPr>
        <p:spPr>
          <a:xfrm>
            <a:off x="507866" y="130629"/>
            <a:ext cx="10631400" cy="960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sz="3600" dirty="0" smtClean="0">
                <a:latin typeface="Comic Sans MS"/>
                <a:ea typeface="Comic Sans MS"/>
                <a:cs typeface="Comic Sans MS"/>
                <a:sym typeface="Comic Sans MS"/>
              </a:rPr>
              <a:t>New Guidance</a:t>
            </a:r>
            <a:endParaRPr sz="3600" dirty="0">
              <a:latin typeface="Comic Sans MS"/>
              <a:ea typeface="Comic Sans MS"/>
              <a:cs typeface="Comic Sans MS"/>
              <a:sym typeface="Comic Sans MS"/>
            </a:endParaRPr>
          </a:p>
        </p:txBody>
      </p:sp>
      <p:sp>
        <p:nvSpPr>
          <p:cNvPr id="110" name="Google Shape;110;p19"/>
          <p:cNvSpPr txBox="1">
            <a:spLocks noGrp="1"/>
          </p:cNvSpPr>
          <p:nvPr>
            <p:ph type="sldNum" idx="12"/>
          </p:nvPr>
        </p:nvSpPr>
        <p:spPr>
          <a:xfrm>
            <a:off x="11364722" y="6260831"/>
            <a:ext cx="731700" cy="524700"/>
          </a:xfrm>
          <a:prstGeom prst="rect">
            <a:avLst/>
          </a:prstGeom>
        </p:spPr>
        <p:txBody>
          <a:bodyPr spcFirstLastPara="1" wrap="square" lIns="121900" tIns="121900" rIns="121900" bIns="121900" anchor="ctr" anchorCtr="0">
            <a:noAutofit/>
          </a:bodyPr>
          <a:lstStyle/>
          <a:p>
            <a:pPr marL="0" lvl="0" indent="0" algn="r" rtl="0">
              <a:spcBef>
                <a:spcPts val="0"/>
              </a:spcBef>
              <a:spcAft>
                <a:spcPts val="0"/>
              </a:spcAft>
              <a:buNone/>
            </a:pPr>
            <a:fld id="{00000000-1234-1234-1234-123412341234}" type="slidenum">
              <a:rPr lang="en-GB"/>
              <a:t>2</a:t>
            </a:fld>
            <a:endParaRPr/>
          </a:p>
        </p:txBody>
      </p:sp>
    </p:spTree>
    <p:extLst>
      <p:ext uri="{BB962C8B-B14F-4D97-AF65-F5344CB8AC3E}">
        <p14:creationId xmlns:p14="http://schemas.microsoft.com/office/powerpoint/2010/main" val="381905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886" y="4850674"/>
            <a:ext cx="8534400" cy="1507067"/>
          </a:xfrm>
        </p:spPr>
        <p:txBody>
          <a:bodyPr>
            <a:normAutofit fontScale="90000"/>
          </a:bodyPr>
          <a:lstStyle/>
          <a:p>
            <a:r>
              <a:rPr lang="en-US" b="1" dirty="0"/>
              <a:t>What does the new statutory guidance cover?</a:t>
            </a:r>
            <a:r>
              <a:rPr lang="en-GB" b="1" i="1" dirty="0"/>
              <a:t/>
            </a:r>
            <a:br>
              <a:rPr lang="en-GB" b="1" i="1" dirty="0"/>
            </a:br>
            <a:endParaRPr lang="en-GB" dirty="0"/>
          </a:p>
        </p:txBody>
      </p:sp>
      <p:sp>
        <p:nvSpPr>
          <p:cNvPr id="3" name="Content Placeholder 2"/>
          <p:cNvSpPr>
            <a:spLocks noGrp="1"/>
          </p:cNvSpPr>
          <p:nvPr>
            <p:ph idx="1"/>
          </p:nvPr>
        </p:nvSpPr>
        <p:spPr>
          <a:xfrm>
            <a:off x="684211" y="685800"/>
            <a:ext cx="9330645" cy="4164874"/>
          </a:xfrm>
        </p:spPr>
        <p:txBody>
          <a:bodyPr>
            <a:normAutofit lnSpcReduction="10000"/>
          </a:bodyPr>
          <a:lstStyle/>
          <a:p>
            <a:pPr marL="0" indent="0">
              <a:buNone/>
            </a:pPr>
            <a:endParaRPr lang="en-GB" dirty="0"/>
          </a:p>
          <a:p>
            <a:pPr lvl="0"/>
            <a:r>
              <a:rPr lang="en-US" dirty="0"/>
              <a:t>Broad areas of particular relevance and concern to young people today. It should ensure that every child is guaranteed a PSHE education that covers mental health and wellbeing, physical health (including healthy lifestyles and first aid) and learning about safe, healthy relationships, including understanding consent and negotiating life online. </a:t>
            </a:r>
            <a:endParaRPr lang="en-GB" dirty="0"/>
          </a:p>
          <a:p>
            <a:pPr lvl="0"/>
            <a:r>
              <a:rPr lang="en-US" dirty="0"/>
              <a:t>Schools should not just ‘teach to the guidance’ however, but see it as the basic requirement which forms part of broader PSHE education.</a:t>
            </a:r>
            <a:endParaRPr lang="en-GB" dirty="0"/>
          </a:p>
          <a:p>
            <a:pPr marL="0" indent="0">
              <a:buNone/>
            </a:pPr>
            <a:endParaRPr lang="en-GB" dirty="0"/>
          </a:p>
          <a:p>
            <a:r>
              <a:rPr lang="en-US" b="1" dirty="0"/>
              <a:t>PSHE – when taught well - helps keep children and young people safe, mentally and physically healthy and prepared for life and work.</a:t>
            </a:r>
            <a:endParaRPr lang="en-GB" dirty="0"/>
          </a:p>
          <a:p>
            <a:endParaRPr lang="en-GB" dirty="0"/>
          </a:p>
        </p:txBody>
      </p:sp>
    </p:spTree>
    <p:extLst>
      <p:ext uri="{BB962C8B-B14F-4D97-AF65-F5344CB8AC3E}">
        <p14:creationId xmlns:p14="http://schemas.microsoft.com/office/powerpoint/2010/main" val="27420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498" y="115629"/>
            <a:ext cx="8534400" cy="1507067"/>
          </a:xfrm>
        </p:spPr>
        <p:txBody>
          <a:bodyPr/>
          <a:lstStyle/>
          <a:p>
            <a:r>
              <a:rPr lang="en-US" b="1" dirty="0"/>
              <a:t>What are the new requirements?</a:t>
            </a:r>
            <a:r>
              <a:rPr lang="en-GB" b="1" i="1" dirty="0"/>
              <a:t/>
            </a:r>
            <a:br>
              <a:rPr lang="en-GB" b="1" i="1" dirty="0"/>
            </a:br>
            <a:endParaRPr lang="en-GB" dirty="0"/>
          </a:p>
        </p:txBody>
      </p:sp>
      <p:sp>
        <p:nvSpPr>
          <p:cNvPr id="3" name="Content Placeholder 2"/>
          <p:cNvSpPr>
            <a:spLocks noGrp="1"/>
          </p:cNvSpPr>
          <p:nvPr>
            <p:ph idx="1"/>
          </p:nvPr>
        </p:nvSpPr>
        <p:spPr>
          <a:xfrm>
            <a:off x="679269" y="1358537"/>
            <a:ext cx="9265920" cy="4746172"/>
          </a:xfrm>
        </p:spPr>
        <p:txBody>
          <a:bodyPr>
            <a:normAutofit lnSpcReduction="10000"/>
          </a:bodyPr>
          <a:lstStyle/>
          <a:p>
            <a:pPr marL="0" indent="0">
              <a:buNone/>
            </a:pPr>
            <a:endParaRPr lang="en-GB" dirty="0"/>
          </a:p>
          <a:p>
            <a:pPr lvl="0"/>
            <a:r>
              <a:rPr lang="en-US" dirty="0"/>
              <a:t>The Health Education and Relationships Education (primary) and the secondary Relationships and Sex Education (RSE) aspects of PSHE education will be compulsory in all schools from 2020.  Schools should start teaching from that date if they meet the statutory requirements. If they are not ready, or are unable to meet the requirements, they should begin teaching by at least the start of the summer term 2021.</a:t>
            </a:r>
            <a:endParaRPr lang="en-GB" dirty="0"/>
          </a:p>
          <a:p>
            <a:pPr lvl="0"/>
            <a:r>
              <a:rPr lang="en-US" dirty="0"/>
              <a:t>The new guidance outlines what schools </a:t>
            </a:r>
            <a:r>
              <a:rPr lang="en-US" i="1" dirty="0"/>
              <a:t>must</a:t>
            </a:r>
            <a:r>
              <a:rPr lang="en-US" dirty="0"/>
              <a:t> cover – though not everything that schools </a:t>
            </a:r>
            <a:r>
              <a:rPr lang="en-US" i="1" dirty="0"/>
              <a:t>should</a:t>
            </a:r>
            <a:r>
              <a:rPr lang="en-US" dirty="0"/>
              <a:t> cover – in PSHE from 2020. The Department for Education (</a:t>
            </a:r>
            <a:r>
              <a:rPr lang="en-US" dirty="0" err="1"/>
              <a:t>DfE</a:t>
            </a:r>
            <a:r>
              <a:rPr lang="en-US" dirty="0"/>
              <a:t>) says: </a:t>
            </a:r>
            <a:r>
              <a:rPr lang="en-US" i="1" dirty="0"/>
              <a:t>‘All elements of PSHE are important and the government continues to recommend PSHE be taught in schools’.</a:t>
            </a:r>
            <a:endParaRPr lang="en-GB" dirty="0"/>
          </a:p>
          <a:p>
            <a:r>
              <a:rPr lang="en-US" u="sng" dirty="0">
                <a:hlinkClick r:id="rId2"/>
              </a:rPr>
              <a:t>https://www.gov.uk/government/publications/relationships-education-relationships-and-sex-education-rse-and-health-education</a:t>
            </a:r>
            <a:endParaRPr lang="en-GB" dirty="0"/>
          </a:p>
          <a:p>
            <a:endParaRPr lang="en-GB" dirty="0"/>
          </a:p>
        </p:txBody>
      </p:sp>
    </p:spTree>
    <p:extLst>
      <p:ext uri="{BB962C8B-B14F-4D97-AF65-F5344CB8AC3E}">
        <p14:creationId xmlns:p14="http://schemas.microsoft.com/office/powerpoint/2010/main" val="163875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0"/>
          <p:cNvSpPr txBox="1">
            <a:spLocks noGrp="1"/>
          </p:cNvSpPr>
          <p:nvPr>
            <p:ph type="title"/>
          </p:nvPr>
        </p:nvSpPr>
        <p:spPr>
          <a:xfrm>
            <a:off x="131000" y="21800"/>
            <a:ext cx="11768700" cy="8037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GB" b="1" dirty="0">
                <a:latin typeface="Comic Sans MS"/>
                <a:ea typeface="Comic Sans MS"/>
                <a:cs typeface="Comic Sans MS"/>
                <a:sym typeface="Comic Sans MS"/>
              </a:rPr>
              <a:t>Science Curriculum </a:t>
            </a:r>
            <a:endParaRPr b="1" dirty="0">
              <a:latin typeface="Comic Sans MS"/>
              <a:ea typeface="Comic Sans MS"/>
              <a:cs typeface="Comic Sans MS"/>
              <a:sym typeface="Comic Sans MS"/>
            </a:endParaRPr>
          </a:p>
        </p:txBody>
      </p:sp>
      <p:sp>
        <p:nvSpPr>
          <p:cNvPr id="117" name="Google Shape;117;p20"/>
          <p:cNvSpPr txBox="1">
            <a:spLocks noGrp="1"/>
          </p:cNvSpPr>
          <p:nvPr>
            <p:ph type="sldNum" idx="12"/>
          </p:nvPr>
        </p:nvSpPr>
        <p:spPr>
          <a:xfrm>
            <a:off x="11364722" y="6260831"/>
            <a:ext cx="731700" cy="524700"/>
          </a:xfrm>
          <a:prstGeom prst="rect">
            <a:avLst/>
          </a:prstGeom>
        </p:spPr>
        <p:txBody>
          <a:bodyPr spcFirstLastPara="1" wrap="square" lIns="121900" tIns="121900" rIns="121900" bIns="121900" anchor="ctr" anchorCtr="0">
            <a:noAutofit/>
          </a:bodyPr>
          <a:lstStyle/>
          <a:p>
            <a:pPr marL="0" lvl="0" indent="0" algn="r" rtl="0">
              <a:spcBef>
                <a:spcPts val="0"/>
              </a:spcBef>
              <a:spcAft>
                <a:spcPts val="0"/>
              </a:spcAft>
              <a:buNone/>
            </a:pPr>
            <a:fld id="{00000000-1234-1234-1234-123412341234}" type="slidenum">
              <a:rPr lang="en-GB"/>
              <a:t>5</a:t>
            </a:fld>
            <a:endParaRPr/>
          </a:p>
        </p:txBody>
      </p:sp>
      <p:sp>
        <p:nvSpPr>
          <p:cNvPr id="118" name="Google Shape;118;p20"/>
          <p:cNvSpPr txBox="1"/>
          <p:nvPr/>
        </p:nvSpPr>
        <p:spPr>
          <a:xfrm>
            <a:off x="131000" y="1080700"/>
            <a:ext cx="11768700" cy="5180100"/>
          </a:xfrm>
          <a:prstGeom prst="rect">
            <a:avLst/>
          </a:prstGeom>
          <a:noFill/>
          <a:ln>
            <a:noFill/>
          </a:ln>
        </p:spPr>
        <p:txBody>
          <a:bodyPr spcFirstLastPara="1" wrap="square" lIns="91425" tIns="91425" rIns="91425" bIns="91425" anchor="t" anchorCtr="0">
            <a:noAutofit/>
          </a:bodyPr>
          <a:lstStyle/>
          <a:p>
            <a:pPr lvl="0" algn="l" rtl="0">
              <a:spcBef>
                <a:spcPts val="0"/>
              </a:spcBef>
              <a:spcAft>
                <a:spcPts val="0"/>
              </a:spcAft>
              <a:buSzPts val="2400"/>
            </a:pPr>
            <a:r>
              <a:rPr lang="en-GB" sz="2400" dirty="0" smtClean="0">
                <a:latin typeface="Comic Sans MS"/>
                <a:ea typeface="Comic Sans MS"/>
                <a:cs typeface="Comic Sans MS"/>
                <a:sym typeface="Comic Sans MS"/>
              </a:rPr>
              <a:t>As </a:t>
            </a:r>
            <a:r>
              <a:rPr lang="en-GB" sz="2400" dirty="0">
                <a:latin typeface="Comic Sans MS"/>
                <a:ea typeface="Comic Sans MS"/>
                <a:cs typeface="Comic Sans MS"/>
                <a:sym typeface="Comic Sans MS"/>
              </a:rPr>
              <a:t>part of </a:t>
            </a:r>
            <a:r>
              <a:rPr lang="en-GB" sz="2400" dirty="0" smtClean="0">
                <a:latin typeface="Comic Sans MS"/>
                <a:ea typeface="Comic Sans MS"/>
                <a:cs typeface="Comic Sans MS"/>
                <a:sym typeface="Comic Sans MS"/>
              </a:rPr>
              <a:t>the Science </a:t>
            </a:r>
            <a:r>
              <a:rPr lang="en-GB" sz="2400" dirty="0">
                <a:latin typeface="Comic Sans MS"/>
                <a:ea typeface="Comic Sans MS"/>
                <a:cs typeface="Comic Sans MS"/>
                <a:sym typeface="Comic Sans MS"/>
              </a:rPr>
              <a:t>curriculum we teach the following statutory </a:t>
            </a:r>
            <a:r>
              <a:rPr lang="en-GB" sz="2400" dirty="0" smtClean="0">
                <a:latin typeface="Comic Sans MS"/>
                <a:ea typeface="Comic Sans MS"/>
                <a:cs typeface="Comic Sans MS"/>
                <a:sym typeface="Comic Sans MS"/>
              </a:rPr>
              <a:t>objectives that build understanding about growth and reproduction: </a:t>
            </a:r>
            <a:endParaRPr sz="2400" dirty="0">
              <a:latin typeface="Comic Sans MS"/>
              <a:ea typeface="Comic Sans MS"/>
              <a:cs typeface="Comic Sans MS"/>
              <a:sym typeface="Comic Sans MS"/>
            </a:endParaRPr>
          </a:p>
          <a:p>
            <a:pPr marL="0" lvl="0" indent="0" algn="l" rtl="0">
              <a:spcBef>
                <a:spcPts val="0"/>
              </a:spcBef>
              <a:spcAft>
                <a:spcPts val="0"/>
              </a:spcAft>
              <a:buNone/>
            </a:pPr>
            <a:endParaRPr sz="2400" dirty="0">
              <a:solidFill>
                <a:schemeClr val="bg1"/>
              </a:solidFill>
              <a:latin typeface="Comic Sans MS"/>
              <a:ea typeface="Comic Sans MS"/>
              <a:cs typeface="Comic Sans MS"/>
              <a:sym typeface="Comic Sans MS"/>
            </a:endParaRPr>
          </a:p>
          <a:p>
            <a:pPr marL="0" lvl="0" indent="0" algn="l" rtl="0">
              <a:spcBef>
                <a:spcPts val="0"/>
              </a:spcBef>
              <a:spcAft>
                <a:spcPts val="0"/>
              </a:spcAft>
              <a:buNone/>
            </a:pPr>
            <a:r>
              <a:rPr lang="en-GB" sz="1800" b="1" dirty="0">
                <a:latin typeface="Comic Sans MS"/>
                <a:ea typeface="Comic Sans MS"/>
                <a:cs typeface="Comic Sans MS"/>
                <a:sym typeface="Comic Sans MS"/>
              </a:rPr>
              <a:t>Year One</a:t>
            </a:r>
            <a:r>
              <a:rPr lang="en-GB" sz="2400" dirty="0">
                <a:latin typeface="Comic Sans MS"/>
                <a:ea typeface="Comic Sans MS"/>
                <a:cs typeface="Comic Sans MS"/>
                <a:sym typeface="Comic Sans MS"/>
              </a:rPr>
              <a:t> </a:t>
            </a:r>
            <a:endParaRPr sz="2400" dirty="0">
              <a:latin typeface="Comic Sans MS"/>
              <a:ea typeface="Comic Sans MS"/>
              <a:cs typeface="Comic Sans MS"/>
              <a:sym typeface="Comic Sans MS"/>
            </a:endParaRPr>
          </a:p>
          <a:p>
            <a:pPr marL="0" lvl="0" indent="0" algn="l" rtl="0">
              <a:spcBef>
                <a:spcPts val="0"/>
              </a:spcBef>
              <a:spcAft>
                <a:spcPts val="0"/>
              </a:spcAft>
              <a:buNone/>
            </a:pPr>
            <a:r>
              <a:rPr lang="en-GB" sz="1800" dirty="0">
                <a:latin typeface="Comic Sans MS"/>
                <a:ea typeface="Comic Sans MS"/>
                <a:cs typeface="Comic Sans MS"/>
                <a:sym typeface="Comic Sans MS"/>
              </a:rPr>
              <a:t>Identify, name, draw and label the basic parts of the human body and say which part of the body is associated with each sense. </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a:p>
            <a:pPr marL="0" lvl="0" indent="0" algn="l" rtl="0">
              <a:spcBef>
                <a:spcPts val="0"/>
              </a:spcBef>
              <a:spcAft>
                <a:spcPts val="0"/>
              </a:spcAft>
              <a:buNone/>
            </a:pPr>
            <a:r>
              <a:rPr lang="en-GB" sz="1800" b="1" dirty="0">
                <a:latin typeface="Comic Sans MS"/>
                <a:ea typeface="Comic Sans MS"/>
                <a:cs typeface="Comic Sans MS"/>
                <a:sym typeface="Comic Sans MS"/>
              </a:rPr>
              <a:t>Year Two</a:t>
            </a:r>
            <a:r>
              <a:rPr lang="en-GB" sz="1800" dirty="0">
                <a:latin typeface="Comic Sans MS"/>
                <a:ea typeface="Comic Sans MS"/>
                <a:cs typeface="Comic Sans MS"/>
                <a:sym typeface="Comic Sans MS"/>
              </a:rPr>
              <a:t> </a:t>
            </a:r>
            <a:endParaRPr sz="1800" dirty="0">
              <a:latin typeface="Comic Sans MS"/>
              <a:ea typeface="Comic Sans MS"/>
              <a:cs typeface="Comic Sans MS"/>
              <a:sym typeface="Comic Sans MS"/>
            </a:endParaRPr>
          </a:p>
          <a:p>
            <a:pPr marL="0" lvl="0" indent="0" algn="l" rtl="0">
              <a:spcBef>
                <a:spcPts val="0"/>
              </a:spcBef>
              <a:spcAft>
                <a:spcPts val="0"/>
              </a:spcAft>
              <a:buNone/>
            </a:pPr>
            <a:r>
              <a:rPr lang="en-GB" sz="1800" dirty="0">
                <a:latin typeface="Comic Sans MS"/>
                <a:ea typeface="Comic Sans MS"/>
                <a:cs typeface="Comic Sans MS"/>
                <a:sym typeface="Comic Sans MS"/>
              </a:rPr>
              <a:t>Notice that animals, including humans, have offspring which grow into adults they should not be expected to understand how reproduction occurs.</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a:p>
            <a:pPr marL="0" lvl="0" indent="0" algn="l" rtl="0">
              <a:spcBef>
                <a:spcPts val="0"/>
              </a:spcBef>
              <a:spcAft>
                <a:spcPts val="0"/>
              </a:spcAft>
              <a:buNone/>
            </a:pPr>
            <a:r>
              <a:rPr lang="en-GB" sz="1800" b="1" dirty="0">
                <a:latin typeface="Comic Sans MS"/>
                <a:ea typeface="Comic Sans MS"/>
                <a:cs typeface="Comic Sans MS"/>
                <a:sym typeface="Comic Sans MS"/>
              </a:rPr>
              <a:t>Year Five and Year Six</a:t>
            </a:r>
            <a:endParaRPr sz="1800" b="1" dirty="0">
              <a:latin typeface="Comic Sans MS"/>
              <a:ea typeface="Comic Sans MS"/>
              <a:cs typeface="Comic Sans MS"/>
              <a:sym typeface="Comic Sans MS"/>
            </a:endParaRPr>
          </a:p>
          <a:p>
            <a:pPr marL="0" lvl="0" indent="0" algn="l" rtl="0">
              <a:spcBef>
                <a:spcPts val="0"/>
              </a:spcBef>
              <a:spcAft>
                <a:spcPts val="0"/>
              </a:spcAft>
              <a:buNone/>
            </a:pPr>
            <a:r>
              <a:rPr lang="en-GB" sz="1800" dirty="0">
                <a:latin typeface="Comic Sans MS"/>
                <a:ea typeface="Comic Sans MS"/>
                <a:cs typeface="Comic Sans MS"/>
                <a:sym typeface="Comic Sans MS"/>
              </a:rPr>
              <a:t>Describe the life process of reproduction in some plants and animals. They should learn about the changes experienced in puberty</a:t>
            </a:r>
            <a:endParaRPr sz="1800" dirty="0">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solidFill>
                <a:srgbClr val="0B0C0C"/>
              </a:solidFill>
              <a:latin typeface="Comic Sans MS"/>
              <a:ea typeface="Comic Sans MS"/>
              <a:cs typeface="Comic Sans MS"/>
              <a:sym typeface="Comic Sans MS"/>
            </a:endParaRPr>
          </a:p>
          <a:p>
            <a:pPr marL="0" lvl="0" indent="0" algn="l" rtl="0">
              <a:spcBef>
                <a:spcPts val="0"/>
              </a:spcBef>
              <a:spcAft>
                <a:spcPts val="0"/>
              </a:spcAft>
              <a:buNone/>
            </a:pPr>
            <a:endParaRPr sz="1800" dirty="0">
              <a:latin typeface="Comic Sans MS"/>
              <a:ea typeface="Comic Sans MS"/>
              <a:cs typeface="Comic Sans MS"/>
              <a:sym typeface="Comic Sans MS"/>
            </a:endParaRPr>
          </a:p>
        </p:txBody>
      </p:sp>
    </p:spTree>
    <p:extLst>
      <p:ext uri="{BB962C8B-B14F-4D97-AF65-F5344CB8AC3E}">
        <p14:creationId xmlns:p14="http://schemas.microsoft.com/office/powerpoint/2010/main" val="887059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16478" y="1748700"/>
            <a:ext cx="1376520" cy="830997"/>
          </a:xfrm>
          <a:prstGeom prst="rect">
            <a:avLst/>
          </a:prstGeom>
          <a:solidFill>
            <a:schemeClr val="accent1"/>
          </a:solidFill>
        </p:spPr>
        <p:txBody>
          <a:bodyPr wrap="square" rtlCol="0">
            <a:spAutoFit/>
          </a:bodyPr>
          <a:lstStyle/>
          <a:p>
            <a:r>
              <a:rPr lang="en-GB" sz="2400" dirty="0" smtClean="0"/>
              <a:t>Mobile</a:t>
            </a:r>
            <a:r>
              <a:rPr lang="en-GB" dirty="0" smtClean="0"/>
              <a:t> </a:t>
            </a:r>
            <a:r>
              <a:rPr lang="en-GB" sz="2400" dirty="0" smtClean="0"/>
              <a:t>phones</a:t>
            </a:r>
            <a:endParaRPr lang="en-GB" sz="2400" dirty="0"/>
          </a:p>
        </p:txBody>
      </p:sp>
      <p:sp>
        <p:nvSpPr>
          <p:cNvPr id="5" name="TextBox 4"/>
          <p:cNvSpPr txBox="1"/>
          <p:nvPr/>
        </p:nvSpPr>
        <p:spPr>
          <a:xfrm>
            <a:off x="6563222" y="1517867"/>
            <a:ext cx="1039091" cy="461665"/>
          </a:xfrm>
          <a:prstGeom prst="rect">
            <a:avLst/>
          </a:prstGeom>
          <a:solidFill>
            <a:schemeClr val="accent1"/>
          </a:solidFill>
        </p:spPr>
        <p:txBody>
          <a:bodyPr wrap="square" rtlCol="0">
            <a:spAutoFit/>
          </a:bodyPr>
          <a:lstStyle/>
          <a:p>
            <a:pPr algn="ctr"/>
            <a:r>
              <a:rPr lang="en-GB" sz="2400" dirty="0" smtClean="0"/>
              <a:t>TV</a:t>
            </a:r>
            <a:endParaRPr lang="en-GB" sz="2400" dirty="0"/>
          </a:p>
        </p:txBody>
      </p:sp>
      <p:sp>
        <p:nvSpPr>
          <p:cNvPr id="6" name="TextBox 5"/>
          <p:cNvSpPr txBox="1"/>
          <p:nvPr/>
        </p:nvSpPr>
        <p:spPr>
          <a:xfrm>
            <a:off x="10014066" y="1517867"/>
            <a:ext cx="1319094" cy="461665"/>
          </a:xfrm>
          <a:prstGeom prst="rect">
            <a:avLst/>
          </a:prstGeom>
          <a:solidFill>
            <a:schemeClr val="accent1"/>
          </a:solidFill>
        </p:spPr>
        <p:txBody>
          <a:bodyPr wrap="square" rtlCol="0">
            <a:spAutoFit/>
          </a:bodyPr>
          <a:lstStyle/>
          <a:p>
            <a:r>
              <a:rPr lang="en-GB" sz="2400" dirty="0" smtClean="0"/>
              <a:t>Internet</a:t>
            </a:r>
            <a:endParaRPr lang="en-GB" sz="2400" dirty="0"/>
          </a:p>
        </p:txBody>
      </p:sp>
      <p:sp>
        <p:nvSpPr>
          <p:cNvPr id="7" name="TextBox 6"/>
          <p:cNvSpPr txBox="1"/>
          <p:nvPr/>
        </p:nvSpPr>
        <p:spPr>
          <a:xfrm>
            <a:off x="1021065" y="3835770"/>
            <a:ext cx="1271933" cy="461665"/>
          </a:xfrm>
          <a:prstGeom prst="rect">
            <a:avLst/>
          </a:prstGeom>
          <a:solidFill>
            <a:schemeClr val="accent1"/>
          </a:solidFill>
        </p:spPr>
        <p:txBody>
          <a:bodyPr wrap="square" rtlCol="0">
            <a:spAutoFit/>
          </a:bodyPr>
          <a:lstStyle/>
          <a:p>
            <a:r>
              <a:rPr lang="en-GB" sz="2400" dirty="0" smtClean="0"/>
              <a:t>School</a:t>
            </a:r>
            <a:endParaRPr lang="en-GB" sz="2400" dirty="0"/>
          </a:p>
        </p:txBody>
      </p:sp>
      <p:sp>
        <p:nvSpPr>
          <p:cNvPr id="8" name="TextBox 7"/>
          <p:cNvSpPr txBox="1"/>
          <p:nvPr/>
        </p:nvSpPr>
        <p:spPr>
          <a:xfrm>
            <a:off x="7287793" y="4230822"/>
            <a:ext cx="1416585" cy="1200329"/>
          </a:xfrm>
          <a:prstGeom prst="rect">
            <a:avLst/>
          </a:prstGeom>
          <a:solidFill>
            <a:schemeClr val="accent1"/>
          </a:solidFill>
        </p:spPr>
        <p:txBody>
          <a:bodyPr wrap="square" rtlCol="0">
            <a:spAutoFit/>
          </a:bodyPr>
          <a:lstStyle/>
          <a:p>
            <a:r>
              <a:rPr lang="en-GB" sz="2400" dirty="0" smtClean="0"/>
              <a:t>Friends &amp; Older Siblings</a:t>
            </a:r>
            <a:endParaRPr lang="en-GB" sz="2400" dirty="0"/>
          </a:p>
        </p:txBody>
      </p:sp>
      <p:sp>
        <p:nvSpPr>
          <p:cNvPr id="9" name="TextBox 8"/>
          <p:cNvSpPr txBox="1"/>
          <p:nvPr/>
        </p:nvSpPr>
        <p:spPr>
          <a:xfrm>
            <a:off x="1657031" y="5822654"/>
            <a:ext cx="1831189" cy="830997"/>
          </a:xfrm>
          <a:prstGeom prst="rect">
            <a:avLst/>
          </a:prstGeom>
          <a:solidFill>
            <a:schemeClr val="accent1"/>
          </a:solidFill>
        </p:spPr>
        <p:txBody>
          <a:bodyPr wrap="square" rtlCol="0">
            <a:spAutoFit/>
          </a:bodyPr>
          <a:lstStyle/>
          <a:p>
            <a:pPr algn="ctr"/>
            <a:r>
              <a:rPr lang="en-GB" sz="2400" dirty="0" smtClean="0"/>
              <a:t>Parents &amp; Carers</a:t>
            </a:r>
            <a:endParaRPr lang="en-GB" sz="2400" dirty="0"/>
          </a:p>
        </p:txBody>
      </p:sp>
      <p:sp>
        <p:nvSpPr>
          <p:cNvPr id="10" name="TextBox 9"/>
          <p:cNvSpPr txBox="1"/>
          <p:nvPr/>
        </p:nvSpPr>
        <p:spPr>
          <a:xfrm>
            <a:off x="200297" y="211690"/>
            <a:ext cx="11991703" cy="1077218"/>
          </a:xfrm>
          <a:prstGeom prst="rect">
            <a:avLst/>
          </a:prstGeom>
          <a:noFill/>
        </p:spPr>
        <p:txBody>
          <a:bodyPr wrap="square" rtlCol="0">
            <a:spAutoFit/>
          </a:bodyPr>
          <a:lstStyle/>
          <a:p>
            <a:r>
              <a:rPr lang="en-GB" sz="3200" b="1" dirty="0" smtClean="0"/>
              <a:t>Where and how did you learn about sex and relationships?</a:t>
            </a:r>
          </a:p>
          <a:p>
            <a:r>
              <a:rPr lang="en-GB" sz="3200" b="1" dirty="0" smtClean="0"/>
              <a:t>For young people, their learning comes from… </a:t>
            </a:r>
            <a:endParaRPr lang="en-GB" sz="3200" b="1" dirty="0"/>
          </a:p>
        </p:txBody>
      </p:sp>
      <p:pic>
        <p:nvPicPr>
          <p:cNvPr id="11" name="Picture 10"/>
          <p:cNvPicPr>
            <a:picLocks noChangeAspect="1"/>
          </p:cNvPicPr>
          <p:nvPr/>
        </p:nvPicPr>
        <p:blipFill rotWithShape="1">
          <a:blip r:embed="rId2"/>
          <a:srcRect b="13054"/>
          <a:stretch/>
        </p:blipFill>
        <p:spPr>
          <a:xfrm>
            <a:off x="5849279" y="1979532"/>
            <a:ext cx="2466975" cy="1606631"/>
          </a:xfrm>
          <a:prstGeom prst="rect">
            <a:avLst/>
          </a:prstGeom>
        </p:spPr>
      </p:pic>
      <p:pic>
        <p:nvPicPr>
          <p:cNvPr id="13" name="Picture 12"/>
          <p:cNvPicPr>
            <a:picLocks noChangeAspect="1"/>
          </p:cNvPicPr>
          <p:nvPr/>
        </p:nvPicPr>
        <p:blipFill rotWithShape="1">
          <a:blip r:embed="rId3"/>
          <a:srcRect b="14063"/>
          <a:stretch/>
        </p:blipFill>
        <p:spPr>
          <a:xfrm>
            <a:off x="9425838" y="1979532"/>
            <a:ext cx="2495550" cy="1571625"/>
          </a:xfrm>
          <a:prstGeom prst="rect">
            <a:avLst/>
          </a:prstGeom>
        </p:spPr>
      </p:pic>
      <p:pic>
        <p:nvPicPr>
          <p:cNvPr id="14" name="Picture 13"/>
          <p:cNvPicPr>
            <a:picLocks noChangeAspect="1"/>
          </p:cNvPicPr>
          <p:nvPr/>
        </p:nvPicPr>
        <p:blipFill>
          <a:blip r:embed="rId4"/>
          <a:stretch>
            <a:fillRect/>
          </a:stretch>
        </p:blipFill>
        <p:spPr>
          <a:xfrm>
            <a:off x="3488220" y="5051129"/>
            <a:ext cx="2952750" cy="1543050"/>
          </a:xfrm>
          <a:prstGeom prst="rect">
            <a:avLst/>
          </a:prstGeom>
        </p:spPr>
      </p:pic>
      <p:pic>
        <p:nvPicPr>
          <p:cNvPr id="15" name="Picture 14"/>
          <p:cNvPicPr>
            <a:picLocks noChangeAspect="1"/>
          </p:cNvPicPr>
          <p:nvPr/>
        </p:nvPicPr>
        <p:blipFill>
          <a:blip r:embed="rId5"/>
          <a:stretch>
            <a:fillRect/>
          </a:stretch>
        </p:blipFill>
        <p:spPr>
          <a:xfrm>
            <a:off x="8704378" y="4495077"/>
            <a:ext cx="2619375" cy="1743075"/>
          </a:xfrm>
          <a:prstGeom prst="rect">
            <a:avLst/>
          </a:prstGeom>
        </p:spPr>
      </p:pic>
      <p:pic>
        <p:nvPicPr>
          <p:cNvPr id="17" name="Picture 16"/>
          <p:cNvPicPr>
            <a:picLocks noChangeAspect="1"/>
          </p:cNvPicPr>
          <p:nvPr/>
        </p:nvPicPr>
        <p:blipFill>
          <a:blip r:embed="rId6"/>
          <a:stretch>
            <a:fillRect/>
          </a:stretch>
        </p:blipFill>
        <p:spPr>
          <a:xfrm>
            <a:off x="2292998" y="1633883"/>
            <a:ext cx="2857500" cy="1600200"/>
          </a:xfrm>
          <a:prstGeom prst="rect">
            <a:avLst/>
          </a:prstGeom>
        </p:spPr>
      </p:pic>
      <p:pic>
        <p:nvPicPr>
          <p:cNvPr id="18" name="Picture 17"/>
          <p:cNvPicPr>
            <a:picLocks noChangeAspect="1"/>
          </p:cNvPicPr>
          <p:nvPr/>
        </p:nvPicPr>
        <p:blipFill>
          <a:blip r:embed="rId7"/>
          <a:stretch>
            <a:fillRect/>
          </a:stretch>
        </p:blipFill>
        <p:spPr>
          <a:xfrm>
            <a:off x="2183295" y="3343832"/>
            <a:ext cx="2781300" cy="1647825"/>
          </a:xfrm>
          <a:prstGeom prst="rect">
            <a:avLst/>
          </a:prstGeom>
        </p:spPr>
      </p:pic>
    </p:spTree>
    <p:extLst>
      <p:ext uri="{BB962C8B-B14F-4D97-AF65-F5344CB8AC3E}">
        <p14:creationId xmlns:p14="http://schemas.microsoft.com/office/powerpoint/2010/main" val="3875670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8663" y="714375"/>
            <a:ext cx="10758487" cy="5786199"/>
          </a:xfrm>
          <a:prstGeom prst="rect">
            <a:avLst/>
          </a:prstGeom>
          <a:noFill/>
        </p:spPr>
        <p:txBody>
          <a:bodyPr wrap="square" rtlCol="0">
            <a:spAutoFit/>
          </a:bodyPr>
          <a:lstStyle/>
          <a:p>
            <a:pPr algn="ctr"/>
            <a:r>
              <a:rPr lang="en-GB" sz="3600" b="1" dirty="0" smtClean="0"/>
              <a:t>Why is Relationships and </a:t>
            </a:r>
          </a:p>
          <a:p>
            <a:pPr algn="ctr"/>
            <a:r>
              <a:rPr lang="en-GB" sz="3600" b="1" dirty="0" smtClean="0"/>
              <a:t>Sex Education important? </a:t>
            </a:r>
          </a:p>
          <a:p>
            <a:endParaRPr lang="en-GB" dirty="0"/>
          </a:p>
          <a:p>
            <a:pPr marL="1200150" lvl="2" indent="-285750">
              <a:buFont typeface="Arial" panose="020B0604020202020204" pitchFamily="34" charset="0"/>
              <a:buChar char="•"/>
            </a:pPr>
            <a:r>
              <a:rPr lang="en-GB" sz="2800" dirty="0" smtClean="0"/>
              <a:t>Entitlement</a:t>
            </a:r>
          </a:p>
          <a:p>
            <a:pPr marL="1200150" lvl="2" indent="-285750">
              <a:buFont typeface="Arial" panose="020B0604020202020204" pitchFamily="34" charset="0"/>
              <a:buChar char="•"/>
            </a:pPr>
            <a:r>
              <a:rPr lang="en-GB" sz="2800" dirty="0" smtClean="0"/>
              <a:t>Puberty is starting earlier- for some children by age 9</a:t>
            </a:r>
          </a:p>
          <a:p>
            <a:pPr marL="1200150" lvl="2" indent="-285750">
              <a:buFont typeface="Arial" panose="020B0604020202020204" pitchFamily="34" charset="0"/>
              <a:buChar char="•"/>
            </a:pPr>
            <a:r>
              <a:rPr lang="en-GB" sz="2800" dirty="0" smtClean="0"/>
              <a:t>Unwanted conceptions</a:t>
            </a:r>
          </a:p>
          <a:p>
            <a:pPr marL="1200150" lvl="2" indent="-285750">
              <a:buFont typeface="Arial" panose="020B0604020202020204" pitchFamily="34" charset="0"/>
              <a:buChar char="•"/>
            </a:pPr>
            <a:r>
              <a:rPr lang="en-GB" sz="2800" dirty="0" smtClean="0"/>
              <a:t>Sexually transmitted infections</a:t>
            </a:r>
          </a:p>
          <a:p>
            <a:pPr marL="1200150" lvl="2" indent="-285750">
              <a:buFont typeface="Arial" panose="020B0604020202020204" pitchFamily="34" charset="0"/>
              <a:buChar char="•"/>
            </a:pPr>
            <a:r>
              <a:rPr lang="en-GB" sz="2800" dirty="0" smtClean="0"/>
              <a:t>Safeguarding</a:t>
            </a:r>
          </a:p>
          <a:p>
            <a:pPr marL="1657350" lvl="3" indent="-285750">
              <a:buFont typeface="Arial" panose="020B0604020202020204" pitchFamily="34" charset="0"/>
              <a:buChar char="•"/>
            </a:pPr>
            <a:r>
              <a:rPr lang="en-GB" sz="2800" dirty="0" smtClean="0"/>
              <a:t>Grooming</a:t>
            </a:r>
          </a:p>
          <a:p>
            <a:pPr marL="1657350" lvl="3" indent="-285750">
              <a:buFont typeface="Arial" panose="020B0604020202020204" pitchFamily="34" charset="0"/>
              <a:buChar char="•"/>
            </a:pPr>
            <a:r>
              <a:rPr lang="en-GB" sz="2800" dirty="0" smtClean="0"/>
              <a:t>Child Sexual Exploitation</a:t>
            </a:r>
          </a:p>
          <a:p>
            <a:pPr marL="1657350" lvl="3" indent="-285750">
              <a:buFont typeface="Arial" panose="020B0604020202020204" pitchFamily="34" charset="0"/>
              <a:buChar char="•"/>
            </a:pPr>
            <a:r>
              <a:rPr lang="en-GB" sz="2800" dirty="0" smtClean="0"/>
              <a:t>Abuse</a:t>
            </a:r>
          </a:p>
          <a:p>
            <a:pPr marL="1657350" lvl="3" indent="-285750">
              <a:buFont typeface="Arial" panose="020B0604020202020204" pitchFamily="34" charset="0"/>
              <a:buChar char="•"/>
            </a:pPr>
            <a:r>
              <a:rPr lang="en-GB" sz="2800" dirty="0" smtClean="0"/>
              <a:t>Sexting</a:t>
            </a:r>
          </a:p>
          <a:p>
            <a:pPr marL="1657350" lvl="3" indent="-285750">
              <a:buFont typeface="Arial" panose="020B0604020202020204" pitchFamily="34" charset="0"/>
              <a:buChar char="•"/>
            </a:pPr>
            <a:r>
              <a:rPr lang="en-GB" sz="2800" dirty="0" smtClean="0"/>
              <a:t>Online pornography</a:t>
            </a:r>
            <a:endParaRPr lang="en-GB" sz="2800" dirty="0"/>
          </a:p>
        </p:txBody>
      </p:sp>
    </p:spTree>
    <p:extLst>
      <p:ext uri="{BB962C8B-B14F-4D97-AF65-F5344CB8AC3E}">
        <p14:creationId xmlns:p14="http://schemas.microsoft.com/office/powerpoint/2010/main" val="1293192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1" y="457200"/>
            <a:ext cx="11815762" cy="6186309"/>
          </a:xfrm>
          <a:prstGeom prst="rect">
            <a:avLst/>
          </a:prstGeom>
          <a:noFill/>
        </p:spPr>
        <p:txBody>
          <a:bodyPr wrap="square" rtlCol="0">
            <a:spAutoFit/>
          </a:bodyPr>
          <a:lstStyle/>
          <a:p>
            <a:pPr algn="ctr"/>
            <a:r>
              <a:rPr lang="en-GB" sz="3600" b="1" dirty="0" smtClean="0"/>
              <a:t>What is effective </a:t>
            </a:r>
          </a:p>
          <a:p>
            <a:pPr algn="ctr"/>
            <a:r>
              <a:rPr lang="en-GB" sz="3600" b="1" dirty="0" smtClean="0"/>
              <a:t>Relationships &amp;Sex Education (SRE)?</a:t>
            </a:r>
          </a:p>
          <a:p>
            <a:endParaRPr lang="en-GB" dirty="0"/>
          </a:p>
          <a:p>
            <a:pPr marL="1200150" lvl="2" indent="-285750">
              <a:buFont typeface="Arial" panose="020B0604020202020204" pitchFamily="34" charset="0"/>
              <a:buChar char="•"/>
            </a:pPr>
            <a:r>
              <a:rPr lang="en-GB" sz="3200" dirty="0" smtClean="0"/>
              <a:t>Age appropriate</a:t>
            </a:r>
          </a:p>
          <a:p>
            <a:pPr marL="1200150" lvl="2" indent="-285750">
              <a:buFont typeface="Arial" panose="020B0604020202020204" pitchFamily="34" charset="0"/>
              <a:buChar char="•"/>
            </a:pPr>
            <a:r>
              <a:rPr lang="en-GB" sz="3200" dirty="0" smtClean="0"/>
              <a:t>Based on needs of pupil (see later slides)</a:t>
            </a:r>
          </a:p>
          <a:p>
            <a:pPr marL="1200150" lvl="2" indent="-285750">
              <a:buFont typeface="Arial" panose="020B0604020202020204" pitchFamily="34" charset="0"/>
              <a:buChar char="•"/>
            </a:pPr>
            <a:r>
              <a:rPr lang="en-GB" sz="3200" dirty="0" smtClean="0"/>
              <a:t>Progressive</a:t>
            </a:r>
          </a:p>
          <a:p>
            <a:pPr marL="1200150" lvl="2" indent="-285750">
              <a:buFont typeface="Arial" panose="020B0604020202020204" pitchFamily="34" charset="0"/>
              <a:buChar char="•"/>
            </a:pPr>
            <a:r>
              <a:rPr lang="en-GB" sz="3200" dirty="0" smtClean="0"/>
              <a:t>Inclusive</a:t>
            </a:r>
          </a:p>
          <a:p>
            <a:pPr marL="1200150" lvl="2" indent="-285750">
              <a:buFont typeface="Arial" panose="020B0604020202020204" pitchFamily="34" charset="0"/>
              <a:buChar char="•"/>
            </a:pPr>
            <a:r>
              <a:rPr lang="en-GB" sz="3200" dirty="0" smtClean="0"/>
              <a:t>Delivered by trained staff in a safe environment</a:t>
            </a:r>
          </a:p>
          <a:p>
            <a:pPr marL="1200150" lvl="2" indent="-285750">
              <a:buFont typeface="Arial" panose="020B0604020202020204" pitchFamily="34" charset="0"/>
              <a:buChar char="•"/>
            </a:pPr>
            <a:r>
              <a:rPr lang="en-GB" sz="3200" dirty="0" smtClean="0"/>
              <a:t>Prepares children adequately for puberty in a timely way</a:t>
            </a:r>
          </a:p>
          <a:p>
            <a:pPr marL="1200150" lvl="2" indent="-285750">
              <a:buFont typeface="Arial" panose="020B0604020202020204" pitchFamily="34" charset="0"/>
              <a:buChar char="•"/>
            </a:pPr>
            <a:r>
              <a:rPr lang="en-GB" sz="3200" dirty="0" smtClean="0"/>
              <a:t>Prepares children for adult life</a:t>
            </a:r>
          </a:p>
          <a:p>
            <a:pPr marL="1200150" lvl="2" indent="-285750">
              <a:buFont typeface="Arial" panose="020B0604020202020204" pitchFamily="34" charset="0"/>
              <a:buChar char="•"/>
            </a:pPr>
            <a:r>
              <a:rPr lang="en-GB" sz="3200" dirty="0" smtClean="0"/>
              <a:t>Promotes positive relationships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4087024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625" y="557213"/>
            <a:ext cx="11229975" cy="4678204"/>
          </a:xfrm>
          <a:prstGeom prst="rect">
            <a:avLst/>
          </a:prstGeom>
          <a:noFill/>
        </p:spPr>
        <p:txBody>
          <a:bodyPr wrap="square" rtlCol="0">
            <a:spAutoFit/>
          </a:bodyPr>
          <a:lstStyle/>
          <a:p>
            <a:pPr algn="ctr"/>
            <a:r>
              <a:rPr lang="en-GB" sz="4000" b="1" dirty="0" smtClean="0"/>
              <a:t>Does it work? What’s the evidence? </a:t>
            </a:r>
          </a:p>
          <a:p>
            <a:endParaRPr lang="en-GB" dirty="0"/>
          </a:p>
          <a:p>
            <a:pPr lvl="1"/>
            <a:r>
              <a:rPr lang="en-GB" sz="4000" b="1" dirty="0" smtClean="0"/>
              <a:t>Those receiving good quality RSE are more likely to: </a:t>
            </a:r>
          </a:p>
          <a:p>
            <a:pPr marL="1200150" lvl="2" indent="-285750">
              <a:buFont typeface="Arial" panose="020B0604020202020204" pitchFamily="34" charset="0"/>
              <a:buChar char="•"/>
            </a:pPr>
            <a:r>
              <a:rPr lang="en-GB" sz="4000" b="1" dirty="0" smtClean="0"/>
              <a:t>Delay their first sexual experience</a:t>
            </a:r>
          </a:p>
          <a:p>
            <a:pPr marL="1200150" lvl="2" indent="-285750">
              <a:buFont typeface="Arial" panose="020B0604020202020204" pitchFamily="34" charset="0"/>
              <a:buChar char="•"/>
            </a:pPr>
            <a:r>
              <a:rPr lang="en-GB" sz="4000" b="1" dirty="0" smtClean="0"/>
              <a:t>Use condoms for contraception</a:t>
            </a:r>
          </a:p>
          <a:p>
            <a:pPr marL="1200150" lvl="2" indent="-285750">
              <a:buFont typeface="Arial" panose="020B0604020202020204" pitchFamily="34" charset="0"/>
              <a:buChar char="•"/>
            </a:pPr>
            <a:r>
              <a:rPr lang="en-GB" sz="4000" b="1" dirty="0" smtClean="0"/>
              <a:t>Have fewer sexual partners</a:t>
            </a:r>
          </a:p>
          <a:p>
            <a:pPr lvl="2"/>
            <a:r>
              <a:rPr lang="en-GB" sz="4000" b="1" dirty="0"/>
              <a:t>	</a:t>
            </a:r>
            <a:r>
              <a:rPr lang="en-GB" sz="4000" b="1" dirty="0" smtClean="0"/>
              <a:t>															Kirby 2007</a:t>
            </a:r>
            <a:endParaRPr lang="en-GB" sz="4000" b="1" dirty="0"/>
          </a:p>
        </p:txBody>
      </p:sp>
    </p:spTree>
    <p:extLst>
      <p:ext uri="{BB962C8B-B14F-4D97-AF65-F5344CB8AC3E}">
        <p14:creationId xmlns:p14="http://schemas.microsoft.com/office/powerpoint/2010/main" val="17935589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53DFF7A2D084448FF22F77B785EE85" ma:contentTypeVersion="15" ma:contentTypeDescription="Create a new document." ma:contentTypeScope="" ma:versionID="c977384c22af9cf28312e5d029b0b1bb">
  <xsd:schema xmlns:xsd="http://www.w3.org/2001/XMLSchema" xmlns:xs="http://www.w3.org/2001/XMLSchema" xmlns:p="http://schemas.microsoft.com/office/2006/metadata/properties" xmlns:ns3="04f600ad-3b89-4b83-b569-59ebdcb7d08b" xmlns:ns4="0f47021c-625d-4a30-b86c-55c567a793f5" targetNamespace="http://schemas.microsoft.com/office/2006/metadata/properties" ma:root="true" ma:fieldsID="f5cfa6782c7bfb0b565f424746c8ca4e" ns3:_="" ns4:_="">
    <xsd:import namespace="04f600ad-3b89-4b83-b569-59ebdcb7d08b"/>
    <xsd:import namespace="0f47021c-625d-4a30-b86c-55c567a793f5"/>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f600ad-3b89-4b83-b569-59ebdcb7d08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f47021c-625d-4a30-b86c-55c567a793f5"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3B5FBF-A3AA-42F3-9F44-EE912FDF0324}">
  <ds:schemaRefs>
    <ds:schemaRef ds:uri="http://purl.org/dc/elements/1.1/"/>
    <ds:schemaRef ds:uri="http://schemas.microsoft.com/office/2006/metadata/properties"/>
    <ds:schemaRef ds:uri="04f600ad-3b89-4b83-b569-59ebdcb7d08b"/>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0f47021c-625d-4a30-b86c-55c567a793f5"/>
    <ds:schemaRef ds:uri="http://www.w3.org/XML/1998/namespace"/>
    <ds:schemaRef ds:uri="http://purl.org/dc/terms/"/>
  </ds:schemaRefs>
</ds:datastoreItem>
</file>

<file path=customXml/itemProps2.xml><?xml version="1.0" encoding="utf-8"?>
<ds:datastoreItem xmlns:ds="http://schemas.openxmlformats.org/officeDocument/2006/customXml" ds:itemID="{504CD7DE-8F1F-4565-BBD7-CBE9CBE48BE5}">
  <ds:schemaRefs>
    <ds:schemaRef ds:uri="http://schemas.microsoft.com/sharepoint/v3/contenttype/forms"/>
  </ds:schemaRefs>
</ds:datastoreItem>
</file>

<file path=customXml/itemProps3.xml><?xml version="1.0" encoding="utf-8"?>
<ds:datastoreItem xmlns:ds="http://schemas.openxmlformats.org/officeDocument/2006/customXml" ds:itemID="{F68F3EFE-2ACA-4254-896D-36DFAAB488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4f600ad-3b89-4b83-b569-59ebdcb7d08b"/>
    <ds:schemaRef ds:uri="0f47021c-625d-4a30-b86c-55c567a793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Slice</Template>
  <TotalTime>697</TotalTime>
  <Words>1250</Words>
  <Application>Microsoft Office PowerPoint</Application>
  <PresentationFormat>Widescreen</PresentationFormat>
  <Paragraphs>102</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Comic Sans MS</vt:lpstr>
      <vt:lpstr>Wingdings 3</vt:lpstr>
      <vt:lpstr>Slice</vt:lpstr>
      <vt:lpstr>RSE curriculum 2020</vt:lpstr>
      <vt:lpstr>PowerPoint Presentation</vt:lpstr>
      <vt:lpstr>What does the new statutory guidance cover? </vt:lpstr>
      <vt:lpstr>What are the new requirements? </vt:lpstr>
      <vt:lpstr>Science Curriculum </vt:lpstr>
      <vt:lpstr>PowerPoint Presentation</vt:lpstr>
      <vt:lpstr>PowerPoint Presentation</vt:lpstr>
      <vt:lpstr>PowerPoint Presentation</vt:lpstr>
      <vt:lpstr>PowerPoint Presentation</vt:lpstr>
      <vt:lpstr>PowerPoint Presentation</vt:lpstr>
      <vt:lpstr>Information from the Department for Education about the introduction of compulsory relationships education and RSE from September 2020.  </vt:lpstr>
      <vt:lpstr>PowerPoint Presentation</vt:lpstr>
      <vt:lpstr>PowerPoint Presentation</vt:lpstr>
    </vt:vector>
  </TitlesOfParts>
  <Company>Drift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veronica.stoodley</dc:creator>
  <cp:lastModifiedBy>Caffrey, Tracey</cp:lastModifiedBy>
  <cp:revision>35</cp:revision>
  <dcterms:created xsi:type="dcterms:W3CDTF">2020-05-05T09:28:48Z</dcterms:created>
  <dcterms:modified xsi:type="dcterms:W3CDTF">2020-10-08T14:45:07Z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0x0101004853DFF7A2D084448FF22F77B785EE85</vt:lpwstr>
  </property>
</Properties>
</file>