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6"/>
  </p:notesMasterIdLst>
  <p:handoutMasterIdLst>
    <p:handoutMasterId r:id="rId27"/>
  </p:handoutMasterIdLst>
  <p:sldIdLst>
    <p:sldId id="295" r:id="rId2"/>
    <p:sldId id="379" r:id="rId3"/>
    <p:sldId id="380" r:id="rId4"/>
    <p:sldId id="393" r:id="rId5"/>
    <p:sldId id="394" r:id="rId6"/>
    <p:sldId id="320" r:id="rId7"/>
    <p:sldId id="343" r:id="rId8"/>
    <p:sldId id="321" r:id="rId9"/>
    <p:sldId id="323" r:id="rId10"/>
    <p:sldId id="353" r:id="rId11"/>
    <p:sldId id="381" r:id="rId12"/>
    <p:sldId id="383" r:id="rId13"/>
    <p:sldId id="382" r:id="rId14"/>
    <p:sldId id="384" r:id="rId15"/>
    <p:sldId id="385" r:id="rId16"/>
    <p:sldId id="397" r:id="rId17"/>
    <p:sldId id="302" r:id="rId18"/>
    <p:sldId id="388" r:id="rId19"/>
    <p:sldId id="360" r:id="rId20"/>
    <p:sldId id="391" r:id="rId21"/>
    <p:sldId id="364" r:id="rId22"/>
    <p:sldId id="362" r:id="rId23"/>
    <p:sldId id="350" r:id="rId24"/>
    <p:sldId id="396" r:id="rId25"/>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Miskin Literacy Limited" initials="RMLL"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1"/>
    <p:restoredTop sz="78591" autoAdjust="0"/>
  </p:normalViewPr>
  <p:slideViewPr>
    <p:cSldViewPr snapToGrid="0" snapToObjects="1">
      <p:cViewPr varScale="1">
        <p:scale>
          <a:sx n="69" d="100"/>
          <a:sy n="69" d="100"/>
        </p:scale>
        <p:origin x="1531"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1068440B-DA4B-478B-825C-1725EA7D569B}" type="datetimeFigureOut">
              <a:rPr lang="en-GB" smtClean="0"/>
              <a:t>06/02/2017</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4F878566-465F-44E4-8232-E03AD1FF1E71}" type="slidenum">
              <a:rPr lang="en-GB" smtClean="0"/>
              <a:t>‹#›</a:t>
            </a:fld>
            <a:endParaRPr lang="en-GB"/>
          </a:p>
        </p:txBody>
      </p:sp>
    </p:spTree>
    <p:extLst>
      <p:ext uri="{BB962C8B-B14F-4D97-AF65-F5344CB8AC3E}">
        <p14:creationId xmlns:p14="http://schemas.microsoft.com/office/powerpoint/2010/main" val="3983552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2/6/2017</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2D2D2D"/>
                </a:solidFill>
                <a:latin typeface="Helvetica" charset="0"/>
                <a:cs typeface="Helvetica" charset="0"/>
                <a:sym typeface="Helvetica" charset="0"/>
              </a:rPr>
              <a:t>This is what we do in our Nursery.</a:t>
            </a:r>
            <a:endParaRPr lang="en-US" dirty="0" smtClean="0">
              <a:solidFill>
                <a:srgbClr val="2D2D2D"/>
              </a:solidFill>
              <a:latin typeface="Arial" charset="0"/>
              <a:cs typeface="Arial" charset="0"/>
              <a:sym typeface="Arial" charset="0"/>
            </a:endParaRPr>
          </a:p>
          <a:p>
            <a:pPr eaLnBrk="1" hangingPunct="1"/>
            <a:r>
              <a:rPr lang="en-US" i="1" dirty="0" smtClean="0">
                <a:solidFill>
                  <a:srgbClr val="2D2D2D"/>
                </a:solidFill>
                <a:latin typeface="Helvetica" charset="0"/>
                <a:cs typeface="Helvetica" charset="0"/>
                <a:sym typeface="Helvetica" charset="0"/>
              </a:rPr>
              <a:t>Read quote.</a:t>
            </a:r>
          </a:p>
          <a:p>
            <a:pPr eaLnBrk="1" hangingPunct="1"/>
            <a:r>
              <a:rPr lang="en-US" dirty="0" smtClean="0">
                <a:solidFill>
                  <a:srgbClr val="2D2D2D"/>
                </a:solidFill>
                <a:latin typeface="Helvetica" charset="0"/>
                <a:cs typeface="Helvetica" charset="0"/>
                <a:sym typeface="Helvetica" charset="0"/>
              </a:rPr>
              <a:t>We have added </a:t>
            </a:r>
            <a:r>
              <a:rPr lang="ja-JP" altLang="en-US" dirty="0" smtClean="0">
                <a:solidFill>
                  <a:srgbClr val="2D2D2D"/>
                </a:solidFill>
                <a:latin typeface="Helvetica" charset="0"/>
                <a:cs typeface="Helvetica" charset="0"/>
                <a:sym typeface="Helvetica" charset="0"/>
              </a:rPr>
              <a:t>‘</a:t>
            </a:r>
            <a:r>
              <a:rPr lang="en-US" dirty="0" smtClean="0">
                <a:solidFill>
                  <a:srgbClr val="2D2D2D"/>
                </a:solidFill>
                <a:latin typeface="Helvetica" charset="0"/>
                <a:cs typeface="Helvetica" charset="0"/>
                <a:sym typeface="Helvetica" charset="0"/>
              </a:rPr>
              <a:t>and talking</a:t>
            </a:r>
            <a:r>
              <a:rPr lang="ja-JP" altLang="en-US" dirty="0" smtClean="0">
                <a:solidFill>
                  <a:srgbClr val="2D2D2D"/>
                </a:solidFill>
                <a:latin typeface="Helvetica" charset="0"/>
                <a:cs typeface="Helvetica" charset="0"/>
                <a:sym typeface="Helvetica" charset="0"/>
              </a:rPr>
              <a:t>’</a:t>
            </a:r>
            <a:r>
              <a:rPr lang="en-US" dirty="0" smtClean="0">
                <a:solidFill>
                  <a:srgbClr val="2D2D2D"/>
                </a:solidFill>
                <a:latin typeface="Helvetica" charset="0"/>
                <a:cs typeface="Helvetica" charset="0"/>
                <a:sym typeface="Helvetica" charset="0"/>
              </a:rPr>
              <a:t> because it is central to everything we do in our</a:t>
            </a:r>
            <a:r>
              <a:rPr lang="en-US" baseline="0" dirty="0" smtClean="0">
                <a:solidFill>
                  <a:srgbClr val="2D2D2D"/>
                </a:solidFill>
                <a:latin typeface="Helvetica" charset="0"/>
                <a:cs typeface="Helvetica" charset="0"/>
                <a:sym typeface="Helvetica" charset="0"/>
              </a:rPr>
              <a:t> Nursery</a:t>
            </a:r>
            <a:r>
              <a:rPr lang="en-US" dirty="0" smtClean="0">
                <a:solidFill>
                  <a:srgbClr val="2D2D2D"/>
                </a:solidFill>
                <a:latin typeface="Helvetica" charset="0"/>
                <a:cs typeface="Helvetica" charset="0"/>
                <a:sym typeface="Helvetica" charset="0"/>
              </a:rPr>
              <a:t>.</a:t>
            </a:r>
          </a:p>
          <a:p>
            <a:r>
              <a:rPr lang="en-US" dirty="0" smtClean="0"/>
              <a:t>Research shows</a:t>
            </a:r>
            <a:r>
              <a:rPr lang="en-US" baseline="0" dirty="0" smtClean="0"/>
              <a:t> that children who learn to read quickly go on to succeed in school and in life.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D2D2D"/>
                </a:solidFill>
                <a:latin typeface="Helvetica" charset="0"/>
                <a:cs typeface="Helvetica" charset="0"/>
                <a:sym typeface="Helvetica" charset="0"/>
              </a:rPr>
              <a:t>Being able to read and use a wide range of vocabulary changes everything.</a:t>
            </a:r>
          </a:p>
          <a:p>
            <a:pPr eaLnBrk="1" hangingPunct="1"/>
            <a:endParaRPr lang="en-US" dirty="0" smtClean="0">
              <a:solidFill>
                <a:srgbClr val="2D2D2D"/>
              </a:solidFill>
              <a:latin typeface="Helvetica" charset="0"/>
              <a:cs typeface="Helvetica" charset="0"/>
              <a:sym typeface="Helvetica" charset="0"/>
            </a:endParaRPr>
          </a:p>
        </p:txBody>
      </p:sp>
      <p:sp>
        <p:nvSpPr>
          <p:cNvPr id="4" name="Slide Number Placeholder 3"/>
          <p:cNvSpPr>
            <a:spLocks noGrp="1"/>
          </p:cNvSpPr>
          <p:nvPr>
            <p:ph type="sldNum" sz="quarter" idx="10"/>
          </p:nvPr>
        </p:nvSpPr>
        <p:spPr/>
        <p:txBody>
          <a:bodyPr/>
          <a:lstStyle/>
          <a:p>
            <a:fld id="{434AEA0D-15AF-3040-A3B5-D7F153320F94}" type="slidenum">
              <a:rPr lang="en-US" smtClean="0"/>
              <a:t>1</a:t>
            </a:fld>
            <a:endParaRPr lang="en-US"/>
          </a:p>
        </p:txBody>
      </p:sp>
    </p:spTree>
    <p:extLst>
      <p:ext uri="{BB962C8B-B14F-4D97-AF65-F5344CB8AC3E}">
        <p14:creationId xmlns:p14="http://schemas.microsoft.com/office/powerpoint/2010/main" val="348907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to your child about what you are doing at home. Even if it is an every day task like washing up. Try out new words with</a:t>
            </a:r>
            <a:r>
              <a:rPr lang="en-GB" baseline="0" dirty="0" smtClean="0"/>
              <a:t> your child</a:t>
            </a:r>
            <a:r>
              <a:rPr lang="en-GB" dirty="0" smtClean="0"/>
              <a:t>.</a:t>
            </a:r>
          </a:p>
          <a:p>
            <a:endParaRPr lang="en-GB" dirty="0" smtClean="0"/>
          </a:p>
          <a:p>
            <a:r>
              <a:rPr lang="en-GB" dirty="0" smtClean="0"/>
              <a:t>“These plates are not just clean,</a:t>
            </a:r>
            <a:r>
              <a:rPr lang="en-GB" baseline="0" dirty="0" smtClean="0"/>
              <a:t> they are sparkling.” “The washing up bowl is so full that it is almost overflowing”.</a:t>
            </a:r>
            <a:endParaRPr lang="en-GB" dirty="0" smtClean="0"/>
          </a:p>
          <a:p>
            <a:endParaRPr lang="en-GB" dirty="0" smtClean="0"/>
          </a:p>
          <a:p>
            <a:r>
              <a:rPr lang="en-GB" dirty="0" smtClean="0"/>
              <a:t>Praise your child for trying out any new words they have learned.</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Authors use lots of different and interesting vocabulary, the more words your child knows and understands, the more they will be able to understand the stories you read and those they eventually read for themselves.</a:t>
            </a:r>
            <a:endParaRPr lang="en-GB" i="1"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AC167F53-BA33-7E40-958D-01A6607E9B7A}" type="slidenum">
              <a:rPr lang="en-US" smtClean="0"/>
              <a:t>10</a:t>
            </a:fld>
            <a:endParaRPr lang="en-US"/>
          </a:p>
        </p:txBody>
      </p:sp>
    </p:spTree>
    <p:extLst>
      <p:ext uri="{BB962C8B-B14F-4D97-AF65-F5344CB8AC3E}">
        <p14:creationId xmlns:p14="http://schemas.microsoft.com/office/powerpoint/2010/main" val="56814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Read</a:t>
            </a:r>
            <a:r>
              <a:rPr lang="en-US" i="1" baseline="0" dirty="0" smtClean="0"/>
              <a:t> question.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11</a:t>
            </a:fld>
            <a:endParaRPr lang="en-US"/>
          </a:p>
        </p:txBody>
      </p:sp>
    </p:spTree>
    <p:extLst>
      <p:ext uri="{BB962C8B-B14F-4D97-AF65-F5344CB8AC3E}">
        <p14:creationId xmlns:p14="http://schemas.microsoft.com/office/powerpoint/2010/main" val="297000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charset="0"/>
              </a:rPr>
              <a:t>We </a:t>
            </a:r>
            <a:r>
              <a:rPr lang="en-US" baseline="0" dirty="0" smtClean="0">
                <a:latin typeface="Times New Roman" charset="0"/>
              </a:rPr>
              <a:t>teach using pure sounds. </a:t>
            </a:r>
            <a:endParaRPr lang="en-US" dirty="0" smtClean="0">
              <a:latin typeface="Times New Roman" charset="0"/>
            </a:endParaRPr>
          </a:p>
          <a:p>
            <a:pPr eaLnBrk="1" hangingPunct="1"/>
            <a:r>
              <a:rPr lang="en-US" dirty="0" smtClean="0">
                <a:latin typeface="Times New Roman" charset="0"/>
              </a:rPr>
              <a:t>W</a:t>
            </a:r>
            <a:r>
              <a:rPr lang="en-GB" dirty="0" smtClean="0">
                <a:latin typeface="Times New Roman" charset="0"/>
              </a:rPr>
              <a:t>e use pure sounds (‘m’ not’ </a:t>
            </a:r>
            <a:r>
              <a:rPr lang="en-GB" dirty="0" err="1" smtClean="0">
                <a:latin typeface="Times New Roman" charset="0"/>
              </a:rPr>
              <a:t>muh</a:t>
            </a:r>
            <a:r>
              <a:rPr lang="en-GB" dirty="0" smtClean="0">
                <a:latin typeface="Times New Roman" charset="0"/>
              </a:rPr>
              <a:t>’, ’s’ not ‘</a:t>
            </a:r>
            <a:r>
              <a:rPr lang="en-GB" altLang="ja-JP" dirty="0" err="1" smtClean="0">
                <a:latin typeface="Times New Roman" charset="0"/>
              </a:rPr>
              <a:t>suh</a:t>
            </a:r>
            <a:r>
              <a:rPr lang="en-GB" dirty="0" smtClean="0">
                <a:latin typeface="Times New Roman" charset="0"/>
              </a:rPr>
              <a:t>’</a:t>
            </a:r>
            <a:r>
              <a:rPr lang="en-GB" altLang="ja-JP" dirty="0" smtClean="0">
                <a:latin typeface="Times New Roman" charset="0"/>
              </a:rPr>
              <a:t>, etc.) so that your child will be able to blend the sounds into words more easily. </a:t>
            </a:r>
          </a:p>
          <a:p>
            <a:pPr eaLnBrk="1" hangingPunct="1"/>
            <a:r>
              <a:rPr lang="en-GB" altLang="ja-JP" dirty="0" smtClean="0">
                <a:latin typeface="Times New Roman" charset="0"/>
              </a:rPr>
              <a:t>Children need to know sounds – not letter names – to read words.</a:t>
            </a:r>
          </a:p>
          <a:p>
            <a:pPr eaLnBrk="1" hangingPunct="1"/>
            <a:endParaRPr lang="en-GB" altLang="ja-JP" dirty="0" smtClean="0">
              <a:latin typeface="Times New Roman" charset="0"/>
            </a:endParaRPr>
          </a:p>
          <a:p>
            <a:pPr eaLnBrk="1" hangingPunct="1"/>
            <a:r>
              <a:rPr lang="en-GB" altLang="ja-JP" dirty="0" smtClean="0">
                <a:latin typeface="Times New Roman" charset="0"/>
              </a:rPr>
              <a:t>This video of</a:t>
            </a:r>
            <a:r>
              <a:rPr lang="en-GB" altLang="ja-JP" baseline="0" dirty="0" smtClean="0">
                <a:latin typeface="Times New Roman" charset="0"/>
              </a:rPr>
              <a:t> Sylvie – available on the website – demonstrates how to talk in pure sounds. </a:t>
            </a:r>
            <a:r>
              <a:rPr lang="en-GB" altLang="ja-JP" i="1" baseline="0" dirty="0" smtClean="0">
                <a:latin typeface="Times New Roman" charset="0"/>
              </a:rPr>
              <a:t>Play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73013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66910" y="4715153"/>
            <a:ext cx="533526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 </a:t>
            </a:r>
            <a:r>
              <a:rPr lang="en-US" sz="1200" b="0" i="0" u="none" strike="noStrike" cap="none" dirty="0">
                <a:solidFill>
                  <a:schemeClr val="dk1"/>
                </a:solidFill>
                <a:latin typeface="Calibri"/>
                <a:ea typeface="Calibri"/>
                <a:cs typeface="Calibri"/>
                <a:sym typeface="Calibri"/>
              </a:rPr>
              <a:t>English language is very complex.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a:t>
            </a:r>
            <a:r>
              <a:rPr lang="en-US" sz="1200" b="0" i="0" u="none" strike="noStrike" cap="none" dirty="0" smtClean="0">
                <a:solidFill>
                  <a:schemeClr val="dk1"/>
                </a:solidFill>
                <a:latin typeface="Calibri"/>
                <a:ea typeface="Calibri"/>
                <a:cs typeface="Calibri"/>
                <a:sym typeface="Calibri"/>
              </a:rPr>
              <a:t>sounds </a:t>
            </a:r>
            <a:r>
              <a:rPr lang="en-US" sz="1200" b="0" i="0" u="none" strike="noStrike" cap="none" dirty="0">
                <a:solidFill>
                  <a:schemeClr val="dk1"/>
                </a:solidFill>
                <a:latin typeface="Calibri"/>
                <a:ea typeface="Calibri"/>
                <a:cs typeface="Calibri"/>
                <a:sym typeface="Calibri"/>
              </a:rPr>
              <a:t>and graphemes. </a:t>
            </a:r>
          </a:p>
          <a:p>
            <a:pPr marL="0" marR="0" lvl="0" indent="0" algn="l" rtl="0">
              <a:spcBef>
                <a:spcPts val="0"/>
              </a:spcBef>
              <a:buSzPct val="25000"/>
              <a:buNone/>
            </a:pPr>
            <a:r>
              <a:rPr lang="en-US" sz="1200" b="0" i="1" u="none" strike="noStrike" cap="none" dirty="0" smtClean="0">
                <a:solidFill>
                  <a:schemeClr val="dk1"/>
                </a:solidFill>
                <a:latin typeface="Calibri"/>
                <a:ea typeface="Calibri"/>
                <a:cs typeface="Calibri"/>
                <a:sym typeface="Calibri"/>
              </a:rPr>
              <a:t>Click</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All words are made up of sounds </a:t>
            </a:r>
            <a:r>
              <a:rPr lang="en-US" sz="1200" b="0" i="0" u="none" strike="noStrike" cap="none" dirty="0" smtClean="0">
                <a:solidFill>
                  <a:schemeClr val="dk1"/>
                </a:solidFill>
                <a:latin typeface="Calibri"/>
                <a:ea typeface="Calibri"/>
                <a:cs typeface="Calibri"/>
                <a:sym typeface="Calibri"/>
              </a:rPr>
              <a:t>e.g.</a:t>
            </a:r>
            <a:r>
              <a:rPr lang="en-US" sz="1200" b="0" i="0" u="none" strike="noStrike" cap="none" baseline="0" dirty="0" smtClean="0">
                <a:solidFill>
                  <a:schemeClr val="dk1"/>
                </a:solidFill>
                <a:latin typeface="Calibri"/>
                <a:ea typeface="Calibri"/>
                <a:cs typeface="Calibri"/>
                <a:sym typeface="Calibri"/>
              </a:rPr>
              <a:t> i</a:t>
            </a:r>
            <a:r>
              <a:rPr lang="en-US" sz="1200" b="0" i="0" u="none" strike="noStrike" cap="none" dirty="0" smtClean="0">
                <a:solidFill>
                  <a:schemeClr val="dk1"/>
                </a:solidFill>
                <a:latin typeface="Calibri"/>
                <a:ea typeface="Calibri"/>
                <a:cs typeface="Calibri"/>
                <a:sym typeface="Calibri"/>
              </a:rPr>
              <a:t>n </a:t>
            </a:r>
            <a:r>
              <a:rPr lang="en-US" dirty="0"/>
              <a:t>‘mat’ we have the sounds ‘m’, ‘a’, ‘t’.</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a:t>
            </a:r>
            <a:r>
              <a:rPr lang="en-US" sz="1200" b="0" i="0" u="none" strike="noStrike" cap="none" dirty="0">
                <a:solidFill>
                  <a:schemeClr val="dk1"/>
                </a:solidFill>
                <a:latin typeface="Calibri"/>
                <a:ea typeface="Calibri"/>
                <a:cs typeface="Calibri"/>
                <a:sym typeface="Calibri"/>
              </a:rPr>
              <a:t>A grapheme is another name for the letters we use to write the sound. </a:t>
            </a:r>
            <a:r>
              <a:rPr lang="en-US" i="1" dirty="0"/>
              <a:t>Write the letters ‘m’ ‘a’ ‘t’ in the air as you say the sounds.</a:t>
            </a:r>
          </a:p>
          <a:p>
            <a:pPr lvl="0" rtl="0">
              <a:spcBef>
                <a:spcPts val="0"/>
              </a:spcBef>
              <a:buSzPct val="25000"/>
              <a:buNone/>
            </a:pPr>
            <a:r>
              <a:rPr lang="en-US" dirty="0"/>
              <a:t>We teach phonics so that your children will have the tools to read any word. </a:t>
            </a:r>
          </a:p>
          <a:p>
            <a:pPr marL="0" marR="0" lvl="0" indent="0" algn="l" rtl="0">
              <a:spcBef>
                <a:spcPts val="0"/>
              </a:spcBef>
              <a:buSzPct val="25000"/>
              <a:buNone/>
            </a:pPr>
            <a:endParaRPr i="1" dirty="0"/>
          </a:p>
        </p:txBody>
      </p:sp>
      <p:sp>
        <p:nvSpPr>
          <p:cNvPr id="231" name="Shape 231"/>
          <p:cNvSpPr txBox="1">
            <a:spLocks noGrp="1"/>
          </p:cNvSpPr>
          <p:nvPr>
            <p:ph type="sldNum" idx="12"/>
          </p:nvPr>
        </p:nvSpPr>
        <p:spPr>
          <a:xfrm>
            <a:off x="3777606" y="9428583"/>
            <a:ext cx="2889937"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573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smtClean="0">
                <a:solidFill>
                  <a:schemeClr val="dk1"/>
                </a:solidFill>
                <a:latin typeface="Times New Roman"/>
                <a:ea typeface="Times New Roman"/>
                <a:cs typeface="Times New Roman"/>
                <a:sym typeface="Times New Roman"/>
              </a:rPr>
              <a:t>In English we have more than 150 ways to represent 44 sounds, using </a:t>
            </a:r>
            <a:r>
              <a:rPr lang="en-US" dirty="0" smtClean="0">
                <a:latin typeface="Times New Roman"/>
                <a:ea typeface="Times New Roman"/>
                <a:cs typeface="Times New Roman"/>
                <a:sym typeface="Times New Roman"/>
              </a:rPr>
              <a:t>the</a:t>
            </a:r>
            <a:r>
              <a:rPr lang="en-US" sz="1200" b="0" i="0" u="none" strike="noStrike" cap="none" dirty="0" smtClean="0">
                <a:solidFill>
                  <a:schemeClr val="dk1"/>
                </a:solidFill>
                <a:latin typeface="Times New Roman"/>
                <a:ea typeface="Times New Roman"/>
                <a:cs typeface="Times New Roman"/>
                <a:sym typeface="Times New Roman"/>
              </a:rPr>
              <a:t> 26 letters in the alphabet</a:t>
            </a:r>
            <a:r>
              <a:rPr lang="en-US" dirty="0" smtClean="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dirty="0" smtClean="0">
                <a:latin typeface="Times New Roman"/>
                <a:ea typeface="Times New Roman"/>
                <a:cs typeface="Times New Roman"/>
                <a:sym typeface="Times New Roman"/>
              </a:rPr>
              <a:t>This means we have to </a:t>
            </a:r>
            <a:r>
              <a:rPr lang="en-US" sz="1200" b="0" i="0" u="none" strike="noStrike" cap="none" dirty="0" smtClean="0">
                <a:solidFill>
                  <a:schemeClr val="dk1"/>
                </a:solidFill>
                <a:latin typeface="Times New Roman"/>
                <a:ea typeface="Times New Roman"/>
                <a:cs typeface="Times New Roman"/>
                <a:sym typeface="Times New Roman"/>
              </a:rPr>
              <a:t>group letter</a:t>
            </a:r>
            <a:r>
              <a:rPr lang="en-US" dirty="0" smtClean="0">
                <a:latin typeface="Times New Roman"/>
                <a:ea typeface="Times New Roman"/>
                <a:cs typeface="Times New Roman"/>
                <a:sym typeface="Times New Roman"/>
              </a:rPr>
              <a:t>s together to write some sounds. </a:t>
            </a:r>
            <a:r>
              <a:rPr lang="en-US" i="1" dirty="0" smtClean="0">
                <a:latin typeface="Times New Roman"/>
                <a:ea typeface="Times New Roman"/>
                <a:cs typeface="Times New Roman"/>
                <a:sym typeface="Times New Roman"/>
              </a:rPr>
              <a:t>Show with a grapheme such as ‘</a:t>
            </a:r>
            <a:r>
              <a:rPr lang="en-US" i="1" dirty="0" err="1" smtClean="0">
                <a:latin typeface="Times New Roman"/>
                <a:ea typeface="Times New Roman"/>
                <a:cs typeface="Times New Roman"/>
                <a:sym typeface="Times New Roman"/>
              </a:rPr>
              <a:t>igh</a:t>
            </a:r>
            <a:r>
              <a:rPr lang="en-US" i="1" dirty="0" smtClean="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endParaRPr lang="en-US" dirty="0" smtClean="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dirty="0" smtClean="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97008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US" sz="1200" b="0" i="0" u="none" strike="noStrike" cap="none" dirty="0" smtClean="0">
                <a:solidFill>
                  <a:schemeClr val="dk1"/>
                </a:solidFill>
                <a:latin typeface="Times New Roman"/>
                <a:ea typeface="Times New Roman"/>
                <a:cs typeface="Times New Roman"/>
                <a:sym typeface="Times New Roman"/>
              </a:rPr>
              <a:t>In</a:t>
            </a:r>
            <a:r>
              <a:rPr lang="en-US" sz="1200" b="0" i="0" u="none" strike="noStrike" cap="none" baseline="0" dirty="0" smtClean="0">
                <a:solidFill>
                  <a:schemeClr val="dk1"/>
                </a:solidFill>
                <a:latin typeface="Times New Roman"/>
                <a:ea typeface="Times New Roman"/>
                <a:cs typeface="Times New Roman"/>
                <a:sym typeface="Times New Roman"/>
              </a:rPr>
              <a:t> Nursery we start with the sounds in the grey boxes first as these are the most common sounds children need to read and spell simple words. In </a:t>
            </a:r>
            <a:r>
              <a:rPr lang="en-US" sz="1200" b="0" i="1" u="none" strike="noStrike" cap="none" baseline="0" dirty="0" smtClean="0">
                <a:solidFill>
                  <a:schemeClr val="dk1"/>
                </a:solidFill>
                <a:latin typeface="Times New Roman"/>
                <a:ea typeface="Times New Roman"/>
                <a:cs typeface="Times New Roman"/>
                <a:sym typeface="Times New Roman"/>
              </a:rPr>
              <a:t>Read Write Inc. </a:t>
            </a:r>
            <a:r>
              <a:rPr lang="en-US" sz="1200" b="0" i="0" u="none" strike="noStrike" cap="none" baseline="0" dirty="0" smtClean="0">
                <a:solidFill>
                  <a:schemeClr val="dk1"/>
                </a:solidFill>
                <a:latin typeface="Times New Roman"/>
                <a:ea typeface="Times New Roman"/>
                <a:cs typeface="Times New Roman"/>
                <a:sym typeface="Times New Roman"/>
              </a:rPr>
              <a:t>these are called Set 1 Speed Sounds.</a:t>
            </a:r>
          </a:p>
          <a:p>
            <a:pPr marL="0" marR="0" lvl="0" indent="0" algn="l" rtl="0">
              <a:spcBef>
                <a:spcPts val="0"/>
              </a:spcBef>
              <a:spcAft>
                <a:spcPts val="0"/>
              </a:spcAft>
              <a:buSzPct val="25000"/>
              <a:buNone/>
            </a:pPr>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15</a:t>
            </a:fld>
            <a:endParaRPr lang="en-US"/>
          </a:p>
        </p:txBody>
      </p:sp>
    </p:spTree>
    <p:extLst>
      <p:ext uri="{BB962C8B-B14F-4D97-AF65-F5344CB8AC3E}">
        <p14:creationId xmlns:p14="http://schemas.microsoft.com/office/powerpoint/2010/main" val="103013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Read</a:t>
            </a:r>
            <a:r>
              <a:rPr lang="en-US" i="1" baseline="0" dirty="0" smtClean="0"/>
              <a:t> question.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256914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solidFill>
                  <a:srgbClr val="0070C0"/>
                </a:solidFill>
                <a:latin typeface="Arial" charset="0"/>
              </a:rPr>
              <a:t>This is Fred.</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solidFill>
                  <a:srgbClr val="0070C0"/>
                </a:solidFill>
                <a:latin typeface="Arial" charset="0"/>
              </a:rPr>
              <a:t>He</a:t>
            </a:r>
            <a:r>
              <a:rPr lang="en-GB" baseline="0" dirty="0" smtClean="0">
                <a:solidFill>
                  <a:srgbClr val="0070C0"/>
                </a:solidFill>
                <a:latin typeface="Arial" charset="0"/>
              </a:rPr>
              <a:t> </a:t>
            </a:r>
            <a:r>
              <a:rPr lang="en-GB" dirty="0" smtClean="0">
                <a:solidFill>
                  <a:srgbClr val="0070C0"/>
                </a:solidFill>
                <a:latin typeface="Arial" charset="0"/>
              </a:rPr>
              <a:t>is</a:t>
            </a:r>
            <a:r>
              <a:rPr lang="en-GB" baseline="0" dirty="0" smtClean="0">
                <a:solidFill>
                  <a:srgbClr val="0070C0"/>
                </a:solidFill>
                <a:latin typeface="Arial" charset="0"/>
              </a:rPr>
              <a:t> a frog who can only speak in sounds, and we call this Fred Talk.</a:t>
            </a:r>
            <a:r>
              <a:rPr lang="en-US" baseline="0" dirty="0" smtClean="0"/>
              <a:t> For example ‘m’ ‘a’ ‘t’, ‘l’ ‘u’ ‘n’ ‘c’ ‘h’.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70C0"/>
                </a:solidFill>
                <a:latin typeface="Arial" charset="0"/>
              </a:rPr>
              <a:t>He helps children sound out words so they can read and spell.</a:t>
            </a:r>
            <a:endParaRPr lang="en-GB" baseline="0" dirty="0" smtClean="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solidFill>
                  <a:srgbClr val="0070C0"/>
                </a:solidFill>
                <a:latin typeface="Arial" charset="0"/>
              </a:rPr>
              <a:t>MTYT some examples with the parents. </a:t>
            </a:r>
            <a:r>
              <a:rPr lang="en-US" baseline="0" dirty="0" smtClean="0"/>
              <a:t>For example ‘m’ ‘a’ ‘t’ mat, ‘s’ ‘a’ ‘t’ sat.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i="0" baseline="0" dirty="0" smtClean="0"/>
              <a:t>Fred is our friend!</a:t>
            </a:r>
            <a:endParaRPr lang="en-US" i="1"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Alongside our Speed Sounds lessons, we use Fred talk so that children become more and more confident with putting sounds together ready to read words.</a:t>
            </a:r>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11772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Practise talking</a:t>
            </a:r>
            <a:r>
              <a:rPr lang="en-GB" baseline="0" dirty="0" smtClean="0"/>
              <a:t> like Fred with your child. Remember to tell them the word until they can work it out by themselves and make sure you use pure sounds otherwise your child will not be able to work out the word.</a:t>
            </a:r>
          </a:p>
          <a:p>
            <a:r>
              <a:rPr lang="en-GB" i="1" dirty="0" smtClean="0"/>
              <a:t>Demonstrate the sentences on the slide.</a:t>
            </a:r>
          </a:p>
        </p:txBody>
      </p:sp>
      <p:sp>
        <p:nvSpPr>
          <p:cNvPr id="4" name="Slide Number Placeholder 3"/>
          <p:cNvSpPr>
            <a:spLocks noGrp="1"/>
          </p:cNvSpPr>
          <p:nvPr>
            <p:ph type="sldNum" sz="quarter" idx="10"/>
          </p:nvPr>
        </p:nvSpPr>
        <p:spPr/>
        <p:txBody>
          <a:bodyPr/>
          <a:lstStyle/>
          <a:p>
            <a:fld id="{AC167F53-BA33-7E40-958D-01A6607E9B7A}" type="slidenum">
              <a:rPr lang="en-US" smtClean="0"/>
              <a:t>19</a:t>
            </a:fld>
            <a:endParaRPr lang="en-US"/>
          </a:p>
        </p:txBody>
      </p:sp>
    </p:spTree>
    <p:extLst>
      <p:ext uri="{BB962C8B-B14F-4D97-AF65-F5344CB8AC3E}">
        <p14:creationId xmlns:p14="http://schemas.microsoft.com/office/powerpoint/2010/main" val="82658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Fred Fingers to help children sound out words to spell easily. This is a tool that helps them spell any word. It means children do not have to </a:t>
            </a:r>
            <a:r>
              <a:rPr lang="en-US" baseline="0" dirty="0" err="1" smtClean="0"/>
              <a:t>memorise</a:t>
            </a:r>
            <a:r>
              <a:rPr lang="en-US" baseline="0" dirty="0" smtClean="0"/>
              <a:t> lots of words before they can try writing.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Demonstrate how to use Fred Fingers</a:t>
            </a:r>
            <a:r>
              <a:rPr lang="en-US" i="1" baseline="0" dirty="0" smtClean="0"/>
              <a:t> with a simple word like cat. Ask parents to hold up three fingers and show how the children say cat and pinch the sounds and write them down.</a:t>
            </a:r>
          </a:p>
        </p:txBody>
      </p:sp>
      <p:sp>
        <p:nvSpPr>
          <p:cNvPr id="4" name="Slide Number Placeholder 3"/>
          <p:cNvSpPr>
            <a:spLocks noGrp="1"/>
          </p:cNvSpPr>
          <p:nvPr>
            <p:ph type="sldNum" sz="quarter" idx="10"/>
          </p:nvPr>
        </p:nvSpPr>
        <p:spPr/>
        <p:txBody>
          <a:bodyPr/>
          <a:lstStyle/>
          <a:p>
            <a:fld id="{492E07CC-6AAD-1047-BB31-41E7C9B8EA12}" type="slidenum">
              <a:rPr lang="en-US" smtClean="0"/>
              <a:t>20</a:t>
            </a:fld>
            <a:endParaRPr lang="en-US"/>
          </a:p>
        </p:txBody>
      </p:sp>
    </p:spTree>
    <p:extLst>
      <p:ext uri="{BB962C8B-B14F-4D97-AF65-F5344CB8AC3E}">
        <p14:creationId xmlns:p14="http://schemas.microsoft.com/office/powerpoint/2010/main" val="96951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Read</a:t>
            </a:r>
            <a:r>
              <a:rPr lang="en-US" i="1" baseline="0" dirty="0" smtClean="0"/>
              <a:t> question.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2</a:t>
            </a:fld>
            <a:endParaRPr lang="en-US"/>
          </a:p>
        </p:txBody>
      </p:sp>
    </p:spTree>
    <p:extLst>
      <p:ext uri="{BB962C8B-B14F-4D97-AF65-F5344CB8AC3E}">
        <p14:creationId xmlns:p14="http://schemas.microsoft.com/office/powerpoint/2010/main" val="1397167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a:t>
            </a:r>
            <a:r>
              <a:rPr lang="en-GB" baseline="0" dirty="0" smtClean="0"/>
              <a:t> Parent resource pack is available (My Reading and Writing Kit) – it contains a frieze, speed sounds cards to use with your child, handwriting practice and a parent handbook.</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21</a:t>
            </a:fld>
            <a:endParaRPr lang="en-US"/>
          </a:p>
        </p:txBody>
      </p:sp>
    </p:spTree>
    <p:extLst>
      <p:ext uri="{BB962C8B-B14F-4D97-AF65-F5344CB8AC3E}">
        <p14:creationId xmlns:p14="http://schemas.microsoft.com/office/powerpoint/2010/main" val="3097129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Clips</a:t>
            </a:r>
            <a:r>
              <a:rPr lang="en-US" baseline="0" dirty="0" smtClean="0"/>
              <a:t> to help parents are also put on the Ruth Miskin Facebook page, and there is an opportunity to leave questions that will be answered by a member of the Ruth Miskin team.</a:t>
            </a:r>
          </a:p>
          <a:p>
            <a:endParaRPr lang="en-US" baseline="0" dirty="0" smtClean="0"/>
          </a:p>
          <a:p>
            <a:r>
              <a:rPr lang="en-US" baseline="0" dirty="0" smtClean="0"/>
              <a:t>The Oxford Owl website address gives you access to free e books to share with your child at home.</a:t>
            </a:r>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22</a:t>
            </a:fld>
            <a:endParaRPr lang="en-US"/>
          </a:p>
        </p:txBody>
      </p:sp>
    </p:spTree>
    <p:extLst>
      <p:ext uri="{BB962C8B-B14F-4D97-AF65-F5344CB8AC3E}">
        <p14:creationId xmlns:p14="http://schemas.microsoft.com/office/powerpoint/2010/main" val="3373715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Are there any questions?</a:t>
            </a:r>
          </a:p>
          <a:p>
            <a:r>
              <a:rPr lang="en-GB" dirty="0" smtClean="0"/>
              <a:t>Myself</a:t>
            </a:r>
            <a:r>
              <a:rPr lang="en-GB" baseline="0" dirty="0" smtClean="0"/>
              <a:t> and the team are available to talk with you after the meeting if you would rather wait for a more private discussion.</a:t>
            </a:r>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23</a:t>
            </a:fld>
            <a:endParaRPr lang="en-US"/>
          </a:p>
        </p:txBody>
      </p:sp>
    </p:spTree>
    <p:extLst>
      <p:ext uri="{BB962C8B-B14F-4D97-AF65-F5344CB8AC3E}">
        <p14:creationId xmlns:p14="http://schemas.microsoft.com/office/powerpoint/2010/main" val="503615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our Nursery we want to help every child to love words, love stories and love reading, because </a:t>
            </a:r>
            <a:r>
              <a:rPr lang="en-GB" b="1" u="sng" dirty="0" smtClean="0"/>
              <a:t>reading changes everything.</a:t>
            </a:r>
          </a:p>
          <a:p>
            <a:pPr eaLnBrk="1" hangingPunct="1"/>
            <a:endParaRPr lang="en-US" dirty="0" smtClean="0">
              <a:solidFill>
                <a:srgbClr val="2D2D2D"/>
              </a:solidFill>
              <a:latin typeface="Helvetica" charset="0"/>
              <a:cs typeface="Helvetica" charset="0"/>
              <a:sym typeface="Helvetica" charset="0"/>
            </a:endParaRPr>
          </a:p>
        </p:txBody>
      </p:sp>
      <p:sp>
        <p:nvSpPr>
          <p:cNvPr id="4" name="Slide Number Placeholder 3"/>
          <p:cNvSpPr>
            <a:spLocks noGrp="1"/>
          </p:cNvSpPr>
          <p:nvPr>
            <p:ph type="sldNum" sz="quarter" idx="10"/>
          </p:nvPr>
        </p:nvSpPr>
        <p:spPr/>
        <p:txBody>
          <a:bodyPr/>
          <a:lstStyle/>
          <a:p>
            <a:fld id="{434AEA0D-15AF-3040-A3B5-D7F153320F94}" type="slidenum">
              <a:rPr lang="en-US" smtClean="0"/>
              <a:t>24</a:t>
            </a:fld>
            <a:endParaRPr lang="en-US"/>
          </a:p>
        </p:txBody>
      </p:sp>
    </p:spTree>
    <p:extLst>
      <p:ext uri="{BB962C8B-B14F-4D97-AF65-F5344CB8AC3E}">
        <p14:creationId xmlns:p14="http://schemas.microsoft.com/office/powerpoint/2010/main" val="82769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i="1" dirty="0" smtClean="0">
                <a:latin typeface="Calibri" charset="0"/>
              </a:rPr>
              <a:t>Read Write Inc. </a:t>
            </a:r>
            <a:r>
              <a:rPr lang="en-GB" i="0" dirty="0" smtClean="0">
                <a:latin typeface="Calibri" charset="0"/>
              </a:rPr>
              <a:t>Phonics is</a:t>
            </a:r>
            <a:r>
              <a:rPr lang="en-GB" i="0" baseline="0" dirty="0" smtClean="0">
                <a:latin typeface="Calibri" charset="0"/>
              </a:rPr>
              <a:t> a programme that uses systematic phonics to teach all children to read.</a:t>
            </a:r>
          </a:p>
          <a:p>
            <a:pPr>
              <a:spcBef>
                <a:spcPct val="0"/>
              </a:spcBef>
            </a:pPr>
            <a:endParaRPr lang="en-US" i="0" dirty="0" smtClean="0"/>
          </a:p>
          <a:p>
            <a:r>
              <a:rPr lang="en-US" i="1" dirty="0" smtClean="0"/>
              <a:t>Click</a:t>
            </a:r>
            <a:r>
              <a:rPr lang="en-US" i="1" baseline="0" dirty="0" smtClean="0"/>
              <a:t> – </a:t>
            </a:r>
            <a:r>
              <a:rPr lang="en-US" i="0" baseline="0" dirty="0" smtClean="0"/>
              <a:t>We t</a:t>
            </a:r>
            <a:r>
              <a:rPr lang="en-US" dirty="0" smtClean="0"/>
              <a:t>each the sounds first</a:t>
            </a:r>
            <a:r>
              <a:rPr lang="en-US" baseline="0" dirty="0" smtClean="0"/>
              <a:t> – in a specific order.</a:t>
            </a:r>
          </a:p>
          <a:p>
            <a:r>
              <a:rPr lang="en-US" i="1" dirty="0" smtClean="0"/>
              <a:t>Click – </a:t>
            </a:r>
            <a:r>
              <a:rPr lang="en-US" i="0" dirty="0" smtClean="0"/>
              <a:t>We</a:t>
            </a:r>
            <a:r>
              <a:rPr lang="en-US" i="0" baseline="0" dirty="0" smtClean="0"/>
              <a:t> then t</a:t>
            </a:r>
            <a:r>
              <a:rPr lang="en-US" baseline="0" dirty="0" smtClean="0"/>
              <a:t>each your children to blend those sounds together in order to read words using something called Fred Talk.</a:t>
            </a:r>
          </a:p>
          <a:p>
            <a:r>
              <a:rPr lang="en-US" i="1" dirty="0" smtClean="0"/>
              <a:t>Click – </a:t>
            </a:r>
            <a:r>
              <a:rPr lang="en-US" i="0" dirty="0" smtClean="0"/>
              <a:t>When the children reach Reception, they </a:t>
            </a:r>
            <a:r>
              <a:rPr lang="en-US" i="0" baseline="0" dirty="0" smtClean="0"/>
              <a:t>will r</a:t>
            </a:r>
            <a:r>
              <a:rPr lang="en-US" baseline="0" dirty="0" smtClean="0"/>
              <a:t>ead words in the matched Storybooks. Each Storybook is carefully matched to the sounds they can already read - setting them up for success. </a:t>
            </a:r>
          </a:p>
          <a:p>
            <a:r>
              <a:rPr lang="en-US" i="1" dirty="0" smtClean="0"/>
              <a:t>Click –</a:t>
            </a:r>
            <a:r>
              <a:rPr lang="en-US" i="1" baseline="0" dirty="0" smtClean="0"/>
              <a:t> </a:t>
            </a:r>
            <a:r>
              <a:rPr lang="en-US" i="0" baseline="0" dirty="0" smtClean="0"/>
              <a:t>We read to children ‘real’ books</a:t>
            </a:r>
            <a:r>
              <a:rPr lang="en-US" i="1" baseline="0" dirty="0" smtClean="0"/>
              <a:t>’ </a:t>
            </a:r>
            <a:r>
              <a:rPr lang="en-US" i="0" baseline="0" dirty="0" smtClean="0"/>
              <a:t>during </a:t>
            </a:r>
            <a:r>
              <a:rPr lang="en-US" i="0" baseline="0" dirty="0" err="1" smtClean="0"/>
              <a:t>storytime</a:t>
            </a:r>
            <a:r>
              <a:rPr lang="en-US" i="1" baseline="0" dirty="0" smtClean="0"/>
              <a:t>. </a:t>
            </a:r>
            <a:r>
              <a:rPr lang="en-US" i="0" baseline="0" dirty="0" smtClean="0"/>
              <a:t>Once they have learnt to read, </a:t>
            </a:r>
            <a:r>
              <a:rPr lang="en-US" baseline="0" dirty="0" smtClean="0"/>
              <a:t>they will be able to independently read these books for themselves.</a:t>
            </a:r>
            <a:endParaRPr lang="en-US" dirty="0" smtClean="0"/>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3</a:t>
            </a:fld>
            <a:endParaRPr lang="en-US"/>
          </a:p>
        </p:txBody>
      </p:sp>
    </p:spTree>
    <p:extLst>
      <p:ext uri="{BB962C8B-B14F-4D97-AF65-F5344CB8AC3E}">
        <p14:creationId xmlns:p14="http://schemas.microsoft.com/office/powerpoint/2010/main" val="36206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Before we begin teaching the sounds, we must teach children to…. (click to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4</a:t>
            </a:fld>
            <a:endParaRPr lang="en-US"/>
          </a:p>
        </p:txBody>
      </p:sp>
    </p:spTree>
    <p:extLst>
      <p:ext uri="{BB962C8B-B14F-4D97-AF65-F5344CB8AC3E}">
        <p14:creationId xmlns:p14="http://schemas.microsoft.com/office/powerpoint/2010/main" val="18046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4000" i="1" baseline="0" dirty="0" smtClean="0"/>
              <a:t>Click and read each point.</a:t>
            </a:r>
          </a:p>
          <a:p>
            <a:r>
              <a:rPr lang="en-GB" sz="4000" i="0" dirty="0" smtClean="0"/>
              <a:t>We want all our children to be lifelong readers, we want</a:t>
            </a:r>
            <a:r>
              <a:rPr lang="en-GB" sz="4000" i="0" baseline="0" dirty="0" smtClean="0"/>
              <a:t> children who want to read. The most important thing we can do in Nursery and at home, before we begin to teach the sounds, is to read stories to children.</a:t>
            </a:r>
          </a:p>
        </p:txBody>
      </p:sp>
      <p:sp>
        <p:nvSpPr>
          <p:cNvPr id="4" name="Slide Number Placeholder 3"/>
          <p:cNvSpPr>
            <a:spLocks noGrp="1"/>
          </p:cNvSpPr>
          <p:nvPr>
            <p:ph type="sldNum" sz="quarter" idx="10"/>
          </p:nvPr>
        </p:nvSpPr>
        <p:spPr/>
        <p:txBody>
          <a:bodyPr/>
          <a:lstStyle/>
          <a:p>
            <a:fld id="{434AEA0D-15AF-3040-A3B5-D7F153320F94}" type="slidenum">
              <a:rPr lang="en-US" smtClean="0"/>
              <a:t>5</a:t>
            </a:fld>
            <a:endParaRPr lang="en-US"/>
          </a:p>
        </p:txBody>
      </p:sp>
    </p:spTree>
    <p:extLst>
      <p:ext uri="{BB962C8B-B14F-4D97-AF65-F5344CB8AC3E}">
        <p14:creationId xmlns:p14="http://schemas.microsoft.com/office/powerpoint/2010/main" val="171013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Children who are read to a lot, love stories and eventually want to be readers who can read stories for themselves. In our Nursery we take pride in helping children to grow to love stories.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6</a:t>
            </a:fld>
            <a:endParaRPr lang="en-US"/>
          </a:p>
        </p:txBody>
      </p:sp>
    </p:spTree>
    <p:extLst>
      <p:ext uri="{BB962C8B-B14F-4D97-AF65-F5344CB8AC3E}">
        <p14:creationId xmlns:p14="http://schemas.microsoft.com/office/powerpoint/2010/main" val="73793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make</a:t>
            </a:r>
            <a:r>
              <a:rPr lang="en-GB" baseline="0" dirty="0" smtClean="0"/>
              <a:t> time to read stories every day.</a:t>
            </a:r>
          </a:p>
          <a:p>
            <a:r>
              <a:rPr lang="en-GB" dirty="0" smtClean="0"/>
              <a:t>We</a:t>
            </a:r>
            <a:r>
              <a:rPr lang="en-GB" baseline="0" dirty="0" smtClean="0"/>
              <a:t> h</a:t>
            </a:r>
            <a:r>
              <a:rPr lang="en-GB" dirty="0" smtClean="0"/>
              <a:t>ave key stories that the children hear over again </a:t>
            </a:r>
            <a:r>
              <a:rPr lang="en-GB" i="1" dirty="0" smtClean="0"/>
              <a:t>(mention some favourites from your Nursery)</a:t>
            </a:r>
            <a:endParaRPr lang="en-GB" i="0" dirty="0" smtClean="0"/>
          </a:p>
          <a:p>
            <a:r>
              <a:rPr lang="en-GB" dirty="0" smtClean="0"/>
              <a:t>We</a:t>
            </a:r>
            <a:r>
              <a:rPr lang="en-GB" baseline="0" dirty="0" smtClean="0"/>
              <a:t> h</a:t>
            </a:r>
            <a:r>
              <a:rPr lang="en-GB" dirty="0" smtClean="0"/>
              <a:t>elp children to learn words and phrases from the story </a:t>
            </a:r>
            <a:r>
              <a:rPr lang="en-GB" i="1" dirty="0" smtClean="0"/>
              <a:t>(Demonstrate</a:t>
            </a:r>
            <a:r>
              <a:rPr lang="en-GB" i="1" baseline="0" dirty="0" smtClean="0"/>
              <a:t> some key phrases your children know or will know off by heart)</a:t>
            </a:r>
            <a:endParaRPr lang="en-GB" dirty="0" smtClean="0"/>
          </a:p>
          <a:p>
            <a:r>
              <a:rPr lang="en-GB" dirty="0" smtClean="0"/>
              <a:t>We</a:t>
            </a:r>
            <a:r>
              <a:rPr lang="en-GB" baseline="0" dirty="0" smtClean="0"/>
              <a:t> g</a:t>
            </a:r>
            <a:r>
              <a:rPr lang="en-GB" dirty="0" smtClean="0"/>
              <a:t>ive lots of opportunities</a:t>
            </a:r>
            <a:r>
              <a:rPr lang="en-GB" baseline="0" dirty="0" smtClean="0"/>
              <a:t> for children to act out the story using the words and phrases that they know (</a:t>
            </a:r>
            <a:r>
              <a:rPr lang="en-GB" i="1" baseline="0" dirty="0" smtClean="0"/>
              <a:t>You could insert photographs on a  separate slide of story based role play indoor or outdoor)</a:t>
            </a:r>
          </a:p>
          <a:p>
            <a:endParaRPr lang="en-GB" i="1" baseline="0" dirty="0" smtClean="0"/>
          </a:p>
          <a:p>
            <a:endParaRPr lang="en-GB" i="1" baseline="0" dirty="0" smtClean="0"/>
          </a:p>
          <a:p>
            <a:endParaRPr lang="en-GB" i="1" baseline="0"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7</a:t>
            </a:fld>
            <a:endParaRPr lang="en-GB"/>
          </a:p>
        </p:txBody>
      </p:sp>
    </p:spTree>
    <p:extLst>
      <p:ext uri="{BB962C8B-B14F-4D97-AF65-F5344CB8AC3E}">
        <p14:creationId xmlns:p14="http://schemas.microsoft.com/office/powerpoint/2010/main" val="21712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Loving</a:t>
            </a:r>
            <a:r>
              <a:rPr lang="en-GB" baseline="0" dirty="0" smtClean="0"/>
              <a:t> stories is important because children who love stories want to read stories for themselves. Children who read a lot become better readers.</a:t>
            </a:r>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8</a:t>
            </a:fld>
            <a:endParaRPr lang="en-US"/>
          </a:p>
        </p:txBody>
      </p:sp>
    </p:spTree>
    <p:extLst>
      <p:ext uri="{BB962C8B-B14F-4D97-AF65-F5344CB8AC3E}">
        <p14:creationId xmlns:p14="http://schemas.microsoft.com/office/powerpoint/2010/main" val="288460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Read</a:t>
            </a:r>
            <a:r>
              <a:rPr lang="en-US" i="1" baseline="0" dirty="0" smtClean="0"/>
              <a:t>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Storybooks contain lots of</a:t>
            </a:r>
            <a:r>
              <a:rPr lang="en-US" i="0" baseline="0" dirty="0" smtClean="0"/>
              <a:t> words that are new to children. </a:t>
            </a:r>
            <a:r>
              <a:rPr lang="en-US" i="1" baseline="0" dirty="0" smtClean="0"/>
              <a:t>Demonstrate a few e.g. the front cover of Commotion in the Ocean, what is a commotion/ocean? In Aliens love Underpants what are bloomers and long johns? What does lurk unseen mean?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r>
              <a:rPr lang="en-US" i="0" dirty="0" smtClean="0"/>
              <a:t>Children who know</a:t>
            </a:r>
            <a:r>
              <a:rPr lang="en-US" i="0" baseline="0" dirty="0" smtClean="0"/>
              <a:t> lots of words, understand stories much better. By teaching new words we are teaching language comprehension and this is really important for reading.</a:t>
            </a:r>
            <a:endParaRPr lang="en-US" i="0" dirty="0"/>
          </a:p>
        </p:txBody>
      </p:sp>
      <p:sp>
        <p:nvSpPr>
          <p:cNvPr id="4" name="Slide Number Placeholder 3"/>
          <p:cNvSpPr>
            <a:spLocks noGrp="1"/>
          </p:cNvSpPr>
          <p:nvPr>
            <p:ph type="sldNum" sz="quarter" idx="10"/>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2711113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070362"/>
            <a:ext cx="5076056" cy="933717"/>
          </a:xfrm>
        </p:spPr>
        <p:txBody>
          <a:bodyPr anchor="ctr">
            <a:normAutofit/>
          </a:bodyPr>
          <a:lstStyle>
            <a:lvl1pPr>
              <a:lnSpc>
                <a:spcPct val="90000"/>
              </a:lnSpc>
              <a:defRPr sz="3200">
                <a:solidFill>
                  <a:schemeClr val="bg1"/>
                </a:solidFill>
              </a:defRPr>
            </a:lvl1pPr>
          </a:lstStyle>
          <a:p>
            <a:r>
              <a:rPr lang="en-GB" dirty="0" smtClean="0"/>
              <a:t>Click to edit Master title style</a:t>
            </a:r>
            <a:endParaRPr lang="en-GB" dirty="0"/>
          </a:p>
        </p:txBody>
      </p:sp>
    </p:spTree>
    <p:extLst>
      <p:ext uri="{BB962C8B-B14F-4D97-AF65-F5344CB8AC3E}">
        <p14:creationId xmlns:p14="http://schemas.microsoft.com/office/powerpoint/2010/main" val="1231037735"/>
      </p:ext>
    </p:extLst>
  </p:cSld>
  <p:clrMapOvr>
    <a:masterClrMapping/>
  </p:clrMapOvr>
  <p:timing>
    <p:tnLst>
      <p:par>
        <p:cTn id="1" dur="indefinite" restart="never" nodeType="tmRoot"/>
      </p:par>
    </p:tnLst>
  </p:timing>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p:cSld name="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3" name="Picture Placeholder 2"/>
          <p:cNvSpPr>
            <a:spLocks noGrp="1"/>
          </p:cNvSpPr>
          <p:nvPr>
            <p:ph type="pic" idx="1"/>
          </p:nvPr>
        </p:nvSpPr>
        <p:spPr>
          <a:xfrm>
            <a:off x="395537" y="1412876"/>
            <a:ext cx="8568952" cy="48244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GB" noProof="0"/>
          </a:p>
        </p:txBody>
      </p:sp>
      <p:sp>
        <p:nvSpPr>
          <p:cNvPr id="8" name="Title 1"/>
          <p:cNvSpPr>
            <a:spLocks noGrp="1"/>
          </p:cNvSpPr>
          <p:nvPr>
            <p:ph type="title"/>
          </p:nvPr>
        </p:nvSpPr>
        <p:spPr>
          <a:xfrm>
            <a:off x="323528" y="332656"/>
            <a:ext cx="7560840" cy="648072"/>
          </a:xfrm>
        </p:spPr>
        <p:txBody>
          <a:bodyPr/>
          <a:lstStyle>
            <a:lvl1pPr algn="l">
              <a:defRPr sz="2000" b="1"/>
            </a:lvl1pPr>
          </a:lstStyle>
          <a:p>
            <a:r>
              <a:rPr lang="en-GB" smtClean="0"/>
              <a:t>Click to edit Master title style</a:t>
            </a:r>
            <a:endParaRPr lang="en-GB" dirty="0"/>
          </a:p>
        </p:txBody>
      </p:sp>
      <p:sp>
        <p:nvSpPr>
          <p:cNvPr id="9"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10"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E887A802-E9DB-4602-A75A-F0509890ADAA}" type="datetime1">
              <a:rPr lang="en-US"/>
              <a:pPr>
                <a:defRPr/>
              </a:pPr>
              <a:t>2/6/2017</a:t>
            </a:fld>
            <a:endParaRPr lang="en-US"/>
          </a:p>
        </p:txBody>
      </p:sp>
      <p:sp>
        <p:nvSpPr>
          <p:cNvPr id="11"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2"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357E447F-BB01-4C6B-A652-826C9285E307}" type="slidenum">
              <a:rPr lang="en-US"/>
              <a:pPr>
                <a:defRPr/>
              </a:pPr>
              <a:t>‹#›</a:t>
            </a:fld>
            <a:endParaRPr lang="en-US"/>
          </a:p>
        </p:txBody>
      </p:sp>
    </p:spTree>
    <p:extLst>
      <p:ext uri="{BB962C8B-B14F-4D97-AF65-F5344CB8AC3E}">
        <p14:creationId xmlns:p14="http://schemas.microsoft.com/office/powerpoint/2010/main" val="270590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preserve="1">
  <p:cSld name="2_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323528" y="332656"/>
            <a:ext cx="7560840" cy="648072"/>
          </a:xfrm>
        </p:spPr>
        <p:txBody>
          <a:bodyPr/>
          <a:lstStyle>
            <a:lvl1pPr algn="l">
              <a:defRPr sz="2000" b="1"/>
            </a:lvl1pPr>
          </a:lstStyle>
          <a:p>
            <a:r>
              <a:rPr lang="en-GB" smtClean="0"/>
              <a:t>Click to edit Master title style</a:t>
            </a:r>
            <a:endParaRPr lang="en-GB" dirty="0"/>
          </a:p>
        </p:txBody>
      </p:sp>
      <p:sp>
        <p:nvSpPr>
          <p:cNvPr id="4"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9" name="Media Placeholder 8"/>
          <p:cNvSpPr>
            <a:spLocks noGrp="1"/>
          </p:cNvSpPr>
          <p:nvPr>
            <p:ph type="media" sz="quarter" idx="13"/>
          </p:nvPr>
        </p:nvSpPr>
        <p:spPr>
          <a:xfrm>
            <a:off x="395537" y="1412877"/>
            <a:ext cx="8568952" cy="4824437"/>
          </a:xfrm>
        </p:spPr>
        <p:txBody>
          <a:bodyPr rtlCol="0">
            <a:normAutofit/>
          </a:bodyPr>
          <a:lstStyle/>
          <a:p>
            <a:pPr lvl="0"/>
            <a:r>
              <a:rPr lang="en-GB" noProof="0" smtClean="0"/>
              <a:t>Click icon to add media</a:t>
            </a:r>
            <a:endParaRPr lang="en-US" noProof="0"/>
          </a:p>
        </p:txBody>
      </p:sp>
      <p:sp>
        <p:nvSpPr>
          <p:cNvPr id="8" name="Date Placeholder 3"/>
          <p:cNvSpPr>
            <a:spLocks noGrp="1"/>
          </p:cNvSpPr>
          <p:nvPr>
            <p:ph type="dt" sz="half" idx="14"/>
          </p:nvPr>
        </p:nvSpPr>
        <p:spPr/>
        <p:txBody>
          <a:bodyPr/>
          <a:lstStyle>
            <a:lvl1pPr fontAlgn="auto">
              <a:spcBef>
                <a:spcPts val="0"/>
              </a:spcBef>
              <a:spcAft>
                <a:spcPts val="0"/>
              </a:spcAft>
              <a:defRPr>
                <a:latin typeface="+mn-lt"/>
                <a:ea typeface="+mn-ea"/>
              </a:defRPr>
            </a:lvl1pPr>
          </a:lstStyle>
          <a:p>
            <a:pPr>
              <a:defRPr/>
            </a:pPr>
            <a:fld id="{8A007D3D-EE8D-47F3-AAB7-EE658A7AF8B1}" type="datetime1">
              <a:rPr lang="en-US"/>
              <a:pPr>
                <a:defRPr/>
              </a:pPr>
              <a:t>2/6/2017</a:t>
            </a:fld>
            <a:endParaRPr lang="en-US"/>
          </a:p>
        </p:txBody>
      </p:sp>
      <p:sp>
        <p:nvSpPr>
          <p:cNvPr id="10" name="Footer Placeholder 4"/>
          <p:cNvSpPr>
            <a:spLocks noGrp="1"/>
          </p:cNvSpPr>
          <p:nvPr>
            <p:ph type="ftr" sz="quarter" idx="15"/>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1" name="Slide Number Placeholder 5"/>
          <p:cNvSpPr>
            <a:spLocks noGrp="1"/>
          </p:cNvSpPr>
          <p:nvPr>
            <p:ph type="sldNum" sz="quarter" idx="16"/>
          </p:nvPr>
        </p:nvSpPr>
        <p:spPr/>
        <p:txBody>
          <a:bodyPr/>
          <a:lstStyle>
            <a:lvl1pPr fontAlgn="auto">
              <a:spcBef>
                <a:spcPts val="0"/>
              </a:spcBef>
              <a:spcAft>
                <a:spcPts val="0"/>
              </a:spcAft>
              <a:defRPr>
                <a:latin typeface="+mn-lt"/>
                <a:ea typeface="+mn-ea"/>
              </a:defRPr>
            </a:lvl1pPr>
          </a:lstStyle>
          <a:p>
            <a:pPr>
              <a:defRPr/>
            </a:pPr>
            <a:fld id="{2010596C-CD5C-49EB-A4B8-801C40680CF3}" type="slidenum">
              <a:rPr lang="en-US"/>
              <a:pPr>
                <a:defRPr/>
              </a:pPr>
              <a:t>‹#›</a:t>
            </a:fld>
            <a:endParaRPr lang="en-US"/>
          </a:p>
        </p:txBody>
      </p:sp>
    </p:spTree>
    <p:extLst>
      <p:ext uri="{BB962C8B-B14F-4D97-AF65-F5344CB8AC3E}">
        <p14:creationId xmlns:p14="http://schemas.microsoft.com/office/powerpoint/2010/main" val="2680209279"/>
      </p:ext>
    </p:extLst>
  </p:cSld>
  <p:clrMapOvr>
    <a:masterClrMapping/>
  </p:clrMapOvr>
  <p:timing>
    <p:tnLst>
      <p:par>
        <p:cTn id="1" dur="indefinite" restart="never" nodeType="tmRoot"/>
      </p:par>
    </p:tnLst>
  </p:timing>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p:cSld name="3_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323528" y="332656"/>
            <a:ext cx="7560840" cy="648072"/>
          </a:xfrm>
        </p:spPr>
        <p:txBody>
          <a:bodyPr/>
          <a:lstStyle>
            <a:lvl1pPr algn="l">
              <a:defRPr sz="2000" b="1"/>
            </a:lvl1pPr>
          </a:lstStyle>
          <a:p>
            <a:r>
              <a:rPr lang="en-GB" smtClean="0"/>
              <a:t>Click to edit Master title style</a:t>
            </a:r>
            <a:endParaRPr lang="en-GB" dirty="0"/>
          </a:p>
        </p:txBody>
      </p:sp>
      <p:sp>
        <p:nvSpPr>
          <p:cNvPr id="4"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7783EE99-AF5B-4871-8B6E-B692C96877AB}" type="datetime1">
              <a:rPr lang="en-US"/>
              <a:pPr>
                <a:defRPr/>
              </a:pPr>
              <a:t>2/6/2017</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DB60F70D-D744-42A4-ABE0-1391226DF2D9}" type="slidenum">
              <a:rPr lang="en-US"/>
              <a:pPr>
                <a:defRPr/>
              </a:pPr>
              <a:t>‹#›</a:t>
            </a:fld>
            <a:endParaRPr lang="en-US"/>
          </a:p>
        </p:txBody>
      </p:sp>
    </p:spTree>
    <p:extLst>
      <p:ext uri="{BB962C8B-B14F-4D97-AF65-F5344CB8AC3E}">
        <p14:creationId xmlns:p14="http://schemas.microsoft.com/office/powerpoint/2010/main" val="93774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p:cSld name="1_Picture with Caption">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3" name="Picture Placeholder 2"/>
          <p:cNvSpPr>
            <a:spLocks noGrp="1"/>
          </p:cNvSpPr>
          <p:nvPr>
            <p:ph type="pic" idx="1"/>
          </p:nvPr>
        </p:nvSpPr>
        <p:spPr>
          <a:xfrm>
            <a:off x="395537" y="404664"/>
            <a:ext cx="8568952" cy="583264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GB" noProof="0"/>
          </a:p>
        </p:txBody>
      </p:sp>
      <p:sp>
        <p:nvSpPr>
          <p:cNvPr id="7"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40F9F0A0-ACF3-465E-8BA6-C865B09778A7}" type="datetime1">
              <a:rPr lang="en-US"/>
              <a:pPr>
                <a:defRPr/>
              </a:pPr>
              <a:t>2/6/2017</a:t>
            </a:fld>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9"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BBF6B476-9FD5-48EF-9569-222C2AA591FE}" type="slidenum">
              <a:rPr lang="en-US"/>
              <a:pPr>
                <a:defRPr/>
              </a:pPr>
              <a:t>‹#›</a:t>
            </a:fld>
            <a:endParaRPr lang="en-US"/>
          </a:p>
        </p:txBody>
      </p:sp>
    </p:spTree>
    <p:extLst>
      <p:ext uri="{BB962C8B-B14F-4D97-AF65-F5344CB8AC3E}">
        <p14:creationId xmlns:p14="http://schemas.microsoft.com/office/powerpoint/2010/main" val="1569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txAndTwoObj" preserve="1">
  <p:cSld name="Title, Text, and 2 Content">
    <p:spTree>
      <p:nvGrpSpPr>
        <p:cNvPr id="1" name=""/>
        <p:cNvGrpSpPr/>
        <p:nvPr/>
      </p:nvGrpSpPr>
      <p:grpSpPr>
        <a:xfrm>
          <a:off x="0" y="0"/>
          <a:ext cx="0" cy="0"/>
          <a:chOff x="0" y="0"/>
          <a:chExt cx="0" cy="0"/>
        </a:xfrm>
      </p:grpSpPr>
      <p:sp>
        <p:nvSpPr>
          <p:cNvPr id="6"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7"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8"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457200" y="277818"/>
            <a:ext cx="8229600" cy="1139825"/>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57202" y="1600205"/>
            <a:ext cx="4044462"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2338" y="1600205"/>
            <a:ext cx="4044462"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2338" y="3941763"/>
            <a:ext cx="4044462"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9"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42E3A79B-DED3-425E-AB54-16783ED5EC27}" type="datetime1">
              <a:rPr lang="en-US"/>
              <a:pPr>
                <a:defRPr/>
              </a:pPr>
              <a:t>2/6/2017</a:t>
            </a:fld>
            <a:endParaRPr lang="en-US"/>
          </a:p>
        </p:txBody>
      </p:sp>
      <p:sp>
        <p:nvSpPr>
          <p:cNvPr id="10"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1"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E44168FA-47A5-4EFD-B66C-6306816EEFC8}" type="slidenum">
              <a:rPr lang="en-US"/>
              <a:pPr>
                <a:defRPr/>
              </a:pPr>
              <a:t>‹#›</a:t>
            </a:fld>
            <a:endParaRPr lang="en-US"/>
          </a:p>
        </p:txBody>
      </p:sp>
    </p:spTree>
    <p:extLst>
      <p:ext uri="{BB962C8B-B14F-4D97-AF65-F5344CB8AC3E}">
        <p14:creationId xmlns:p14="http://schemas.microsoft.com/office/powerpoint/2010/main" val="136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P spid="5" grpId="0" build="p" autoUpdateAnimBg="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userDrawn="1">
  <p:cSld name="1_Title Slide">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10" name="Rectangle 6"/>
          <p:cNvSpPr/>
          <p:nvPr/>
        </p:nvSpPr>
        <p:spPr>
          <a:xfrm>
            <a:off x="180975" y="6137275"/>
            <a:ext cx="8782050" cy="1444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11" name="Rectangle 7"/>
          <p:cNvSpPr/>
          <p:nvPr/>
        </p:nvSpPr>
        <p:spPr>
          <a:xfrm>
            <a:off x="180975" y="2465388"/>
            <a:ext cx="8782050" cy="1365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3" name="Subtitle 2"/>
          <p:cNvSpPr>
            <a:spLocks noGrp="1"/>
          </p:cNvSpPr>
          <p:nvPr>
            <p:ph type="subTitle" idx="1"/>
          </p:nvPr>
        </p:nvSpPr>
        <p:spPr>
          <a:xfrm>
            <a:off x="251520" y="5705872"/>
            <a:ext cx="6400800" cy="744488"/>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sp>
        <p:nvSpPr>
          <p:cNvPr id="13" name="Date Placeholder 3"/>
          <p:cNvSpPr>
            <a:spLocks noGrp="1"/>
          </p:cNvSpPr>
          <p:nvPr>
            <p:ph type="dt" sz="half" idx="10"/>
          </p:nvPr>
        </p:nvSpPr>
        <p:spPr>
          <a:xfrm>
            <a:off x="252413" y="6356350"/>
            <a:ext cx="2195512" cy="365125"/>
          </a:xfrm>
        </p:spPr>
        <p:txBody>
          <a:bodyPr/>
          <a:lstStyle>
            <a:lvl1pPr fontAlgn="auto">
              <a:spcBef>
                <a:spcPts val="0"/>
              </a:spcBef>
              <a:spcAft>
                <a:spcPts val="0"/>
              </a:spcAft>
              <a:defRPr>
                <a:solidFill>
                  <a:srgbClr val="787878"/>
                </a:solidFill>
                <a:latin typeface="+mn-lt"/>
                <a:ea typeface="+mn-ea"/>
              </a:defRPr>
            </a:lvl1pPr>
          </a:lstStyle>
          <a:p>
            <a:pPr>
              <a:defRPr/>
            </a:pPr>
            <a:fld id="{01387B8C-4C81-4537-B455-AAB35B47B5C6}" type="datetime1">
              <a:rPr lang="en-US"/>
              <a:pPr>
                <a:defRPr/>
              </a:pPr>
              <a:t>2/6/2017</a:t>
            </a:fld>
            <a:endParaRPr lang="en-US"/>
          </a:p>
        </p:txBody>
      </p:sp>
      <p:sp>
        <p:nvSpPr>
          <p:cNvPr id="14" name="Footer Placeholder 4"/>
          <p:cNvSpPr>
            <a:spLocks noGrp="1"/>
          </p:cNvSpPr>
          <p:nvPr>
            <p:ph type="ftr" sz="quarter" idx="11"/>
          </p:nvPr>
        </p:nvSpPr>
        <p:spPr/>
        <p:txBody>
          <a:bodyPr/>
          <a:lstStyle>
            <a:lvl1pPr fontAlgn="auto">
              <a:spcBef>
                <a:spcPts val="0"/>
              </a:spcBef>
              <a:spcAft>
                <a:spcPts val="0"/>
              </a:spcAft>
              <a:defRPr>
                <a:solidFill>
                  <a:srgbClr val="787878"/>
                </a:solidFill>
                <a:latin typeface="+mn-lt"/>
                <a:ea typeface="+mn-ea"/>
              </a:defRPr>
            </a:lvl1pPr>
          </a:lstStyle>
          <a:p>
            <a:pPr>
              <a:defRPr/>
            </a:pPr>
            <a:r>
              <a:rPr lang="en-US"/>
              <a:t>Copyright Ruth Miskin Literacy</a:t>
            </a:r>
          </a:p>
        </p:txBody>
      </p:sp>
      <p:sp>
        <p:nvSpPr>
          <p:cNvPr id="15"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9858BA24-3405-4635-AB35-7746451C5ECE}" type="slidenum">
              <a:rPr lang="en-US"/>
              <a:pPr>
                <a:defRPr/>
              </a:pPr>
              <a:t>‹#›</a:t>
            </a:fld>
            <a:endParaRPr lang="en-US"/>
          </a:p>
        </p:txBody>
      </p:sp>
      <p:pic>
        <p:nvPicPr>
          <p:cNvPr id="16" name="Picture 15" descr="powerpoint-cover-template-U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1"/>
          <p:cNvSpPr>
            <a:spLocks noGrp="1"/>
          </p:cNvSpPr>
          <p:nvPr>
            <p:ph type="ctrTitle" idx="4294967295" hasCustomPrompt="1"/>
          </p:nvPr>
        </p:nvSpPr>
        <p:spPr>
          <a:xfrm>
            <a:off x="4392849" y="4509925"/>
            <a:ext cx="4637543" cy="666534"/>
          </a:xfrm>
          <a:solidFill>
            <a:srgbClr val="26805F"/>
          </a:solidFill>
        </p:spPr>
        <p:txBody>
          <a:bodyPr/>
          <a:lstStyle/>
          <a:p>
            <a:pPr algn="ctr">
              <a:lnSpc>
                <a:spcPct val="80000"/>
              </a:lnSpc>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&lt;title&gt;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901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9609874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smtClean="0"/>
              <a:t/>
            </a:r>
            <a:br>
              <a:rPr lang="en-GB" dirty="0" smtClean="0"/>
            </a:br>
            <a:r>
              <a:rPr lang="en-GB" dirty="0" smtClean="0"/>
              <a:t>Click to edit Master title style</a:t>
            </a:r>
            <a:endParaRPr lang="en-GB" dirty="0"/>
          </a:p>
        </p:txBody>
      </p:sp>
      <p:sp>
        <p:nvSpPr>
          <p:cNvPr id="3" name="Content Placeholder 2"/>
          <p:cNvSpPr>
            <a:spLocks noGrp="1"/>
          </p:cNvSpPr>
          <p:nvPr>
            <p:ph idx="1"/>
          </p:nvPr>
        </p:nvSpPr>
        <p:spPr>
          <a:xfrm>
            <a:off x="323528" y="1196752"/>
            <a:ext cx="8639175" cy="50405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smtClean="0"/>
              <a:t/>
            </a:r>
            <a:br>
              <a:rPr lang="en-GB" dirty="0" smtClean="0"/>
            </a:br>
            <a:r>
              <a:rPr lang="en-GB" dirty="0" smtClean="0"/>
              <a:t>Click to edit Master title style</a:t>
            </a:r>
            <a:endParaRPr lang="en-GB" dirty="0"/>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6949755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p:cSld name="2_Title and Content">
    <p:spTree>
      <p:nvGrpSpPr>
        <p:cNvPr id="1" name=""/>
        <p:cNvGrpSpPr/>
        <p:nvPr/>
      </p:nvGrpSpPr>
      <p:grpSpPr>
        <a:xfrm>
          <a:off x="0" y="0"/>
          <a:ext cx="0" cy="0"/>
          <a:chOff x="0" y="0"/>
          <a:chExt cx="0" cy="0"/>
        </a:xfrm>
      </p:grpSpPr>
      <p:sp>
        <p:nvSpPr>
          <p:cNvPr id="3"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4"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5"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smtClean="0"/>
              <a:t>Click to edit Master title style</a:t>
            </a:r>
            <a:endParaRPr lang="en-GB" dirty="0"/>
          </a:p>
        </p:txBody>
      </p:sp>
      <p:sp>
        <p:nvSpPr>
          <p:cNvPr id="6"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8A521012-7F2F-4F67-8EEE-3570F28FF5FF}" type="datetime1">
              <a:rPr lang="en-US"/>
              <a:pPr>
                <a:defRPr/>
              </a:pPr>
              <a:t>2/6/2017</a:t>
            </a:fld>
            <a:endParaRPr lang="en-US"/>
          </a:p>
        </p:txBody>
      </p:sp>
      <p:sp>
        <p:nvSpPr>
          <p:cNvPr id="7"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8"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A4F6B932-4967-40B4-89C7-ED01C6B6255E}" type="slidenum">
              <a:rPr lang="en-US"/>
              <a:pPr>
                <a:defRPr/>
              </a:pPr>
              <a:t>‹#›</a:t>
            </a:fld>
            <a:endParaRPr lang="en-US"/>
          </a:p>
        </p:txBody>
      </p:sp>
    </p:spTree>
    <p:extLst>
      <p:ext uri="{BB962C8B-B14F-4D97-AF65-F5344CB8AC3E}">
        <p14:creationId xmlns:p14="http://schemas.microsoft.com/office/powerpoint/2010/main" val="3807404607"/>
      </p:ext>
    </p:extLst>
  </p:cSld>
  <p:clrMapOvr>
    <a:masterClrMapping/>
  </p:clrMapOvr>
  <p:timing>
    <p:tnLst>
      <p:par>
        <p:cTn id="1" dur="indefinite" restart="never" nodeType="tmRoot"/>
      </p:par>
    </p:tnLst>
  </p:timing>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obj" preserve="1">
  <p:cSld name="1_Title and Content">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7"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72ACB36A-4FC0-467F-ABA8-2E8551889E31}" type="datetime1">
              <a:rPr lang="en-US"/>
              <a:pPr>
                <a:defRPr/>
              </a:pPr>
              <a:t>2/6/2017</a:t>
            </a:fld>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9"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6567976E-159F-4915-91EA-D981C908FF03}" type="slidenum">
              <a:rPr lang="en-US"/>
              <a:pPr>
                <a:defRPr/>
              </a:pPr>
              <a:t>‹#›</a:t>
            </a:fld>
            <a:endParaRPr lang="en-US"/>
          </a:p>
        </p:txBody>
      </p:sp>
    </p:spTree>
    <p:extLst>
      <p:ext uri="{BB962C8B-B14F-4D97-AF65-F5344CB8AC3E}">
        <p14:creationId xmlns:p14="http://schemas.microsoft.com/office/powerpoint/2010/main" val="325298561"/>
      </p:ext>
    </p:extLst>
  </p:cSld>
  <p:clrMapOvr>
    <a:masterClrMapping/>
  </p:clrMapOvr>
  <p:timing>
    <p:tnLst>
      <p:par>
        <p:cTn id="1" dur="indefinite" restart="never" nodeType="tmRoot"/>
      </p:par>
    </p:tnLst>
  </p:timing>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1701441"/>
      </p:ext>
    </p:extLst>
  </p:cSld>
  <p:clrMapOvr>
    <a:masterClrMapping/>
  </p:clrMapOvr>
  <p:timing>
    <p:tnLst>
      <p:par>
        <p:cTn id="1" dur="indefinite" restart="never" nodeType="tmRoot"/>
      </p:par>
    </p:tnLst>
  </p:timing>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8" name="Rectangle 4"/>
          <p:cNvSpPr/>
          <p:nvPr/>
        </p:nvSpPr>
        <p:spPr>
          <a:xfrm>
            <a:off x="395288" y="1341438"/>
            <a:ext cx="8567737" cy="142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cxnSp>
        <p:nvCxnSpPr>
          <p:cNvPr id="9" name="Straight Connector 5"/>
          <p:cNvCxnSpPr/>
          <p:nvPr/>
        </p:nvCxnSpPr>
        <p:spPr>
          <a:xfrm>
            <a:off x="4643438" y="1557338"/>
            <a:ext cx="0" cy="4679950"/>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23528" y="1556792"/>
            <a:ext cx="4246885"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4716016" y="1556792"/>
            <a:ext cx="4254624"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10" name="Date Placeholder 4"/>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35FE68BD-89AF-4E75-AA3F-FF4AD9572F3B}" type="datetime1">
              <a:rPr lang="en-US"/>
              <a:pPr>
                <a:defRPr/>
              </a:pPr>
              <a:t>2/6/2017</a:t>
            </a:fld>
            <a:endParaRPr lang="en-US"/>
          </a:p>
        </p:txBody>
      </p:sp>
      <p:sp>
        <p:nvSpPr>
          <p:cNvPr id="11" name="Footer Placeholder 5"/>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2" name="Slide Number Placeholder 6"/>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87EB4A57-51CC-47E6-90E3-54F65454CD05}" type="slidenum">
              <a:rPr lang="en-US"/>
              <a:pPr>
                <a:defRPr/>
              </a:pPr>
              <a:t>‹#›</a:t>
            </a:fld>
            <a:endParaRPr lang="en-US"/>
          </a:p>
        </p:txBody>
      </p:sp>
    </p:spTree>
    <p:extLst>
      <p:ext uri="{BB962C8B-B14F-4D97-AF65-F5344CB8AC3E}">
        <p14:creationId xmlns:p14="http://schemas.microsoft.com/office/powerpoint/2010/main" val="1289444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3"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4"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5"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smtClean="0"/>
              <a:t>Click to edit Master title style</a:t>
            </a:r>
            <a:endParaRPr lang="en-GB"/>
          </a:p>
        </p:txBody>
      </p:sp>
      <p:sp>
        <p:nvSpPr>
          <p:cNvPr id="6"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D105C71D-4E75-4ECD-9F49-5A9F0F9294FE}" type="datetime1">
              <a:rPr lang="en-US"/>
              <a:pPr>
                <a:defRPr/>
              </a:pPr>
              <a:t>2/6/2017</a:t>
            </a:fld>
            <a:endParaRPr lang="en-US"/>
          </a:p>
        </p:txBody>
      </p:sp>
      <p:sp>
        <p:nvSpPr>
          <p:cNvPr id="7"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8"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26A5CFCF-9C75-46DD-AD31-62EA87D031BE}" type="slidenum">
              <a:rPr lang="en-US"/>
              <a:pPr>
                <a:defRPr/>
              </a:pPr>
              <a:t>‹#›</a:t>
            </a:fld>
            <a:endParaRPr lang="en-US"/>
          </a:p>
        </p:txBody>
      </p:sp>
    </p:spTree>
    <p:extLst>
      <p:ext uri="{BB962C8B-B14F-4D97-AF65-F5344CB8AC3E}">
        <p14:creationId xmlns:p14="http://schemas.microsoft.com/office/powerpoint/2010/main" val="35443074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3"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4"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5"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634C4779-E6ED-47D7-89D2-4749C33AF548}" type="datetime1">
              <a:rPr lang="en-US"/>
              <a:pPr>
                <a:defRPr/>
              </a:pPr>
              <a:t>2/6/2017</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7"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5AFC4FC0-CF29-459D-84B7-330B911D09D9}" type="slidenum">
              <a:rPr lang="en-US"/>
              <a:pPr>
                <a:defRPr/>
              </a:pPr>
              <a:t>‹#›</a:t>
            </a:fld>
            <a:endParaRPr lang="en-US"/>
          </a:p>
        </p:txBody>
      </p:sp>
    </p:spTree>
    <p:extLst>
      <p:ext uri="{BB962C8B-B14F-4D97-AF65-F5344CB8AC3E}">
        <p14:creationId xmlns:p14="http://schemas.microsoft.com/office/powerpoint/2010/main" val="16749803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miskin.educa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oxfordowl.co.uk/Read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ct val="0"/>
              </a:spcBef>
              <a:defRPr/>
            </a:pPr>
            <a:r>
              <a:rPr lang="en-US" dirty="0" smtClean="0">
                <a:solidFill>
                  <a:schemeClr val="accent6"/>
                </a:solidFill>
                <a:latin typeface="Arial" charset="0"/>
                <a:ea typeface="ヒラギノ角ゴ ProN W3" charset="0"/>
                <a:cs typeface="ヒラギノ角ゴ ProN W3" charset="0"/>
              </a:rPr>
              <a:t>Teach </a:t>
            </a:r>
            <a:r>
              <a:rPr lang="en-US" dirty="0">
                <a:solidFill>
                  <a:schemeClr val="accent6"/>
                </a:solidFill>
                <a:latin typeface="Arial" charset="0"/>
                <a:ea typeface="ヒラギノ角ゴ ProN W3" charset="0"/>
                <a:cs typeface="ヒラギノ角ゴ ProN W3" charset="0"/>
              </a:rPr>
              <a:t>a child to read </a:t>
            </a:r>
          </a:p>
          <a:p>
            <a:pPr>
              <a:spcBef>
                <a:spcPct val="0"/>
              </a:spcBef>
              <a:defRPr/>
            </a:pPr>
            <a:r>
              <a:rPr lang="en-US" dirty="0">
                <a:solidFill>
                  <a:schemeClr val="accent6"/>
                </a:solidFill>
                <a:latin typeface="Arial" charset="0"/>
                <a:ea typeface="ヒラギノ角ゴ ProN W3" charset="0"/>
                <a:cs typeface="ヒラギノ角ゴ ProN W3" charset="0"/>
              </a:rPr>
              <a:t>and keep that child reading </a:t>
            </a:r>
            <a:r>
              <a:rPr lang="en-US" dirty="0" smtClean="0">
                <a:solidFill>
                  <a:schemeClr val="accent6"/>
                </a:solidFill>
                <a:latin typeface="Arial" charset="0"/>
                <a:ea typeface="ヒラギノ角ゴ ProN W3" charset="0"/>
                <a:cs typeface="ヒラギノ角ゴ ProN W3" charset="0"/>
              </a:rPr>
              <a:t>[and talking]</a:t>
            </a:r>
            <a:endParaRPr lang="en-US" dirty="0">
              <a:solidFill>
                <a:schemeClr val="accent6"/>
              </a:solidFill>
              <a:latin typeface="Arial" charset="0"/>
              <a:ea typeface="ヒラギノ角ゴ ProN W3" charset="0"/>
              <a:cs typeface="ヒラギノ角ゴ ProN W3" charset="0"/>
            </a:endParaRPr>
          </a:p>
          <a:p>
            <a:pPr>
              <a:spcBef>
                <a:spcPct val="0"/>
              </a:spcBef>
              <a:defRPr/>
            </a:pPr>
            <a:r>
              <a:rPr lang="en-US" dirty="0">
                <a:solidFill>
                  <a:schemeClr val="accent6"/>
                </a:solidFill>
                <a:latin typeface="Arial" charset="0"/>
                <a:ea typeface="ヒラギノ角ゴ ProN W3" charset="0"/>
                <a:cs typeface="ヒラギノ角ゴ ProN W3" charset="0"/>
              </a:rPr>
              <a:t>and we will change everything.</a:t>
            </a:r>
          </a:p>
          <a:p>
            <a:pPr>
              <a:defRPr/>
            </a:pPr>
            <a:endParaRPr lang="en-US" dirty="0">
              <a:solidFill>
                <a:schemeClr val="accent6"/>
              </a:solidFill>
              <a:latin typeface="Arial" charset="0"/>
              <a:ea typeface="ヒラギノ角ゴ ProN W3" charset="0"/>
              <a:cs typeface="ヒラギノ角ゴ ProN W3" charset="0"/>
            </a:endParaRPr>
          </a:p>
          <a:p>
            <a:pPr>
              <a:defRPr/>
            </a:pPr>
            <a:r>
              <a:rPr lang="en-US" b="1" dirty="0">
                <a:solidFill>
                  <a:schemeClr val="accent6"/>
                </a:solidFill>
                <a:latin typeface="Arial" charset="0"/>
                <a:ea typeface="ヒラギノ角ゴ ProN W3" charset="0"/>
                <a:cs typeface="ヒラギノ角ゴ ProN W3" charset="0"/>
              </a:rPr>
              <a:t>And I mean everything</a:t>
            </a:r>
            <a:r>
              <a:rPr lang="en-US" b="1" dirty="0" smtClean="0">
                <a:solidFill>
                  <a:schemeClr val="accent6"/>
                </a:solidFill>
                <a:latin typeface="Arial" charset="0"/>
                <a:ea typeface="ヒラギノ角ゴ ProN W3" charset="0"/>
                <a:cs typeface="ヒラギノ角ゴ ProN W3" charset="0"/>
              </a:rPr>
              <a:t>.</a:t>
            </a:r>
            <a:endParaRPr lang="en-US" dirty="0">
              <a:solidFill>
                <a:schemeClr val="accent6"/>
              </a:solidFill>
              <a:latin typeface="Arial" charset="0"/>
              <a:ea typeface="ヒラギノ角ゴ ProN W3" charset="0"/>
              <a:cs typeface="ヒラギノ角ゴ ProN W3" charset="0"/>
            </a:endParaRPr>
          </a:p>
          <a:p>
            <a:pPr>
              <a:spcBef>
                <a:spcPts val="1100"/>
              </a:spcBef>
              <a:defRPr/>
            </a:pPr>
            <a:endParaRPr lang="en-US" sz="4400" dirty="0">
              <a:solidFill>
                <a:schemeClr val="accent6"/>
              </a:solidFill>
              <a:latin typeface="Arial Unicode MS" charset="0"/>
              <a:ea typeface="ヒラギノ角ゴ ProN W3" charset="0"/>
              <a:cs typeface="Arial Unicode MS" charset="0"/>
              <a:sym typeface="Arial Unicode MS" charset="0"/>
            </a:endParaRPr>
          </a:p>
          <a:p>
            <a:pPr algn="r">
              <a:spcBef>
                <a:spcPts val="600"/>
              </a:spcBef>
              <a:defRPr/>
            </a:pPr>
            <a:r>
              <a:rPr lang="en-US" sz="2400" i="1" dirty="0">
                <a:solidFill>
                  <a:schemeClr val="accent6"/>
                </a:solidFill>
                <a:latin typeface="Arial" charset="0"/>
                <a:ea typeface="ヒラギノ角ゴ ProN W3" charset="0"/>
                <a:cs typeface="ヒラギノ角ゴ ProN W3" charset="0"/>
              </a:rPr>
              <a:t>Jeanette </a:t>
            </a:r>
            <a:r>
              <a:rPr lang="en-US" sz="2400" i="1" dirty="0" err="1">
                <a:solidFill>
                  <a:schemeClr val="accent6"/>
                </a:solidFill>
                <a:latin typeface="Arial" charset="0"/>
                <a:ea typeface="ヒラギノ角ゴ ProN W3" charset="0"/>
                <a:cs typeface="ヒラギノ角ゴ ProN W3" charset="0"/>
              </a:rPr>
              <a:t>Winterson</a:t>
            </a:r>
            <a:r>
              <a:rPr lang="en-US" sz="2400" i="1" dirty="0">
                <a:solidFill>
                  <a:schemeClr val="accent6"/>
                </a:solidFill>
                <a:latin typeface="Arial" charset="0"/>
                <a:ea typeface="ヒラギノ角ゴ ProN W3" charset="0"/>
                <a:cs typeface="ヒラギノ角ゴ ProN W3" charset="0"/>
              </a:rPr>
              <a:t> </a:t>
            </a:r>
          </a:p>
          <a:p>
            <a:endParaRPr lang="en-US" dirty="0"/>
          </a:p>
        </p:txBody>
      </p:sp>
    </p:spTree>
    <p:extLst>
      <p:ext uri="{BB962C8B-B14F-4D97-AF65-F5344CB8AC3E}">
        <p14:creationId xmlns:p14="http://schemas.microsoft.com/office/powerpoint/2010/main" val="2619549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3528" y="260649"/>
            <a:ext cx="8639175" cy="864096"/>
          </a:xfrm>
        </p:spPr>
        <p:txBody>
          <a:bodyPr/>
          <a:lstStyle/>
          <a:p>
            <a:r>
              <a:rPr lang="en-GB" dirty="0" smtClean="0"/>
              <a:t>Talk to your child</a:t>
            </a:r>
            <a:endParaRPr lang="en-GB" dirty="0"/>
          </a:p>
        </p:txBody>
      </p:sp>
      <p:sp>
        <p:nvSpPr>
          <p:cNvPr id="2" name="Content Placeholder 1"/>
          <p:cNvSpPr>
            <a:spLocks noGrp="1"/>
          </p:cNvSpPr>
          <p:nvPr>
            <p:ph idx="1"/>
          </p:nvPr>
        </p:nvSpPr>
        <p:spPr/>
        <p:txBody>
          <a:bodyPr/>
          <a:lstStyle/>
          <a:p>
            <a:endParaRPr lang="en-GB" dirty="0" smtClean="0"/>
          </a:p>
          <a:p>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41" y="1356764"/>
            <a:ext cx="7080147" cy="4720535"/>
          </a:xfrm>
          <a:prstGeom prst="rect">
            <a:avLst/>
          </a:prstGeom>
        </p:spPr>
      </p:pic>
    </p:spTree>
    <p:extLst>
      <p:ext uri="{BB962C8B-B14F-4D97-AF65-F5344CB8AC3E}">
        <p14:creationId xmlns:p14="http://schemas.microsoft.com/office/powerpoint/2010/main" val="2683161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What is systematic phonics?</a:t>
            </a:r>
            <a:endParaRPr lang="en-US" sz="3200" dirty="0">
              <a:solidFill>
                <a:schemeClr val="tx2"/>
              </a:solidFill>
            </a:endParaRPr>
          </a:p>
        </p:txBody>
      </p:sp>
    </p:spTree>
    <p:extLst>
      <p:ext uri="{BB962C8B-B14F-4D97-AF65-F5344CB8AC3E}">
        <p14:creationId xmlns:p14="http://schemas.microsoft.com/office/powerpoint/2010/main" val="489772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Pure Sounds</a:t>
            </a:r>
            <a:endParaRPr lang="en-US" dirty="0"/>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830" y="1278834"/>
            <a:ext cx="8634942" cy="4857155"/>
          </a:xfrm>
          <a:prstGeom prst="rect">
            <a:avLst/>
          </a:prstGeom>
        </p:spPr>
      </p:pic>
    </p:spTree>
    <p:extLst>
      <p:ext uri="{BB962C8B-B14F-4D97-AF65-F5344CB8AC3E}">
        <p14:creationId xmlns:p14="http://schemas.microsoft.com/office/powerpoint/2010/main" val="11295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smtClean="0">
                <a:solidFill>
                  <a:srgbClr val="787878"/>
                </a:solidFill>
                <a:latin typeface="Arial"/>
                <a:ea typeface="Arial"/>
                <a:cs typeface="Arial"/>
                <a:sym typeface="Arial"/>
              </a:rPr>
              <a:t>Systematic Phonics</a:t>
            </a:r>
            <a:endParaRPr lang="en-US" sz="3000" b="1" i="0" u="none" strike="noStrike" cap="none" dirty="0">
              <a:solidFill>
                <a:srgbClr val="787878"/>
              </a:solidFill>
              <a:latin typeface="Arial"/>
              <a:ea typeface="Arial"/>
              <a:cs typeface="Arial"/>
              <a:sym typeface="Arial"/>
            </a:endParaRPr>
          </a:p>
        </p:txBody>
      </p:sp>
      <p:sp>
        <p:nvSpPr>
          <p:cNvPr id="234" name="Shape 234"/>
          <p:cNvSpPr txBox="1">
            <a:spLocks noGrp="1"/>
          </p:cNvSpPr>
          <p:nvPr>
            <p:ph type="body" idx="1"/>
          </p:nvPr>
        </p:nvSpPr>
        <p:spPr>
          <a:xfrm>
            <a:off x="323528" y="1196751"/>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smtClean="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smtClean="0">
                <a:solidFill>
                  <a:schemeClr val="dk2"/>
                </a:solidFill>
                <a:latin typeface="Arial"/>
                <a:ea typeface="Arial"/>
                <a:cs typeface="Arial"/>
                <a:sym typeface="Arial"/>
              </a:rPr>
              <a:t>Graphemes</a:t>
            </a:r>
            <a:endParaRPr lang="en-US" sz="3200"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931004438"/>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English alphabetic code</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smtClean="0"/>
              <a:t>44 sounds</a:t>
            </a:r>
          </a:p>
          <a:p>
            <a:pPr marL="457200" indent="-457200">
              <a:buFont typeface="Arial"/>
              <a:buChar char="•"/>
            </a:pPr>
            <a:r>
              <a:rPr lang="en-US" dirty="0"/>
              <a:t>O</a:t>
            </a:r>
            <a:r>
              <a:rPr lang="en-US" dirty="0" smtClean="0"/>
              <a:t>ver 150+ graphemes</a:t>
            </a:r>
          </a:p>
          <a:p>
            <a:pPr marL="457200" indent="-457200">
              <a:buFont typeface="Arial"/>
              <a:buChar char="•"/>
            </a:pPr>
            <a:endParaRPr lang="en-US" dirty="0"/>
          </a:p>
          <a:p>
            <a:pPr marL="457200" indent="-457200">
              <a:buFont typeface="Arial"/>
              <a:buChar char="•"/>
            </a:pPr>
            <a:r>
              <a:rPr lang="en-US" dirty="0" smtClean="0"/>
              <a:t>One of the most complex alphabetic codes in the world.</a:t>
            </a:r>
            <a:endParaRPr lang="en-US" dirty="0"/>
          </a:p>
        </p:txBody>
      </p:sp>
    </p:spTree>
    <p:extLst>
      <p:ext uri="{BB962C8B-B14F-4D97-AF65-F5344CB8AC3E}">
        <p14:creationId xmlns:p14="http://schemas.microsoft.com/office/powerpoint/2010/main" val="6657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sounds that we teach</a:t>
            </a:r>
            <a:endParaRPr lang="en-US" dirty="0"/>
          </a:p>
        </p:txBody>
      </p:sp>
      <p:pic>
        <p:nvPicPr>
          <p:cNvPr id="5" name="Picture 4"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6" name="Rounded Rectangle 5"/>
          <p:cNvSpPr/>
          <p:nvPr/>
        </p:nvSpPr>
        <p:spPr>
          <a:xfrm>
            <a:off x="1259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259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955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Blending sounds to make words</a:t>
            </a:r>
          </a:p>
          <a:p>
            <a:endParaRPr lang="en-GB" dirty="0"/>
          </a:p>
          <a:p>
            <a:r>
              <a:rPr lang="en-GB" dirty="0" smtClean="0"/>
              <a:t>Green and red words</a:t>
            </a:r>
            <a:endParaRPr lang="en-GB" dirty="0"/>
          </a:p>
        </p:txBody>
      </p:sp>
    </p:spTree>
    <p:extLst>
      <p:ext uri="{BB962C8B-B14F-4D97-AF65-F5344CB8AC3E}">
        <p14:creationId xmlns:p14="http://schemas.microsoft.com/office/powerpoint/2010/main" val="1586108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How can you help at home? </a:t>
            </a:r>
            <a:endParaRPr lang="en-US" sz="3200" dirty="0">
              <a:solidFill>
                <a:schemeClr val="tx2"/>
              </a:solidFill>
            </a:endParaRPr>
          </a:p>
        </p:txBody>
      </p:sp>
    </p:spTree>
    <p:extLst>
      <p:ext uri="{BB962C8B-B14F-4D97-AF65-F5344CB8AC3E}">
        <p14:creationId xmlns:p14="http://schemas.microsoft.com/office/powerpoint/2010/main" val="1885183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Fred Talk</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12602" b="-12602"/>
          <a:stretch>
            <a:fillRect/>
          </a:stretch>
        </p:blipFill>
        <p:spPr>
          <a:xfrm>
            <a:off x="2193495" y="1124745"/>
            <a:ext cx="4004653" cy="2336530"/>
          </a:xfrm>
        </p:spPr>
      </p:pic>
      <p:pic>
        <p:nvPicPr>
          <p:cNvPr id="5" name="Picture 2" descr="C:\Users\Davina\Pictures\RWI\feeding Fre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658" y="3315889"/>
            <a:ext cx="3840162"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ad6e35b3-6016-4de0-90f4-d6fdbf0a6584" descr="C319D583-5937-41E5-B44E-22D122061351@hom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0818" y="3315889"/>
            <a:ext cx="3839633"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359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Fred Talk</a:t>
            </a:r>
            <a:endParaRPr lang="en-GB" dirty="0"/>
          </a:p>
        </p:txBody>
      </p:sp>
      <p:sp>
        <p:nvSpPr>
          <p:cNvPr id="2" name="Content Placeholder 1"/>
          <p:cNvSpPr>
            <a:spLocks noGrp="1"/>
          </p:cNvSpPr>
          <p:nvPr>
            <p:ph idx="1"/>
          </p:nvPr>
        </p:nvSpPr>
        <p:spPr/>
        <p:txBody>
          <a:bodyPr/>
          <a:lstStyle/>
          <a:p>
            <a:endParaRPr lang="en-GB" dirty="0" smtClean="0"/>
          </a:p>
          <a:p>
            <a:endParaRPr lang="en-GB" dirty="0"/>
          </a:p>
          <a:p>
            <a:r>
              <a:rPr lang="en-GB" dirty="0" smtClean="0"/>
              <a:t>“Time for b  e  d.”</a:t>
            </a:r>
          </a:p>
          <a:p>
            <a:endParaRPr lang="en-GB" dirty="0"/>
          </a:p>
          <a:p>
            <a:r>
              <a:rPr lang="en-GB" dirty="0" smtClean="0"/>
              <a:t>“Get your c  </a:t>
            </a:r>
            <a:r>
              <a:rPr lang="en-GB" dirty="0" err="1" smtClean="0"/>
              <a:t>oa</a:t>
            </a:r>
            <a:r>
              <a:rPr lang="en-GB" dirty="0" smtClean="0"/>
              <a:t>  t.”</a:t>
            </a:r>
          </a:p>
          <a:p>
            <a:endParaRPr lang="en-GB" dirty="0"/>
          </a:p>
          <a:p>
            <a:r>
              <a:rPr lang="en-GB" dirty="0" smtClean="0"/>
              <a:t>“Eat your l  u  n  </a:t>
            </a:r>
            <a:r>
              <a:rPr lang="en-GB" dirty="0" err="1" smtClean="0"/>
              <a:t>ch.</a:t>
            </a:r>
            <a:r>
              <a:rPr lang="en-GB" dirty="0" smtClean="0"/>
              <a:t>” </a:t>
            </a:r>
          </a:p>
        </p:txBody>
      </p:sp>
      <p:pic>
        <p:nvPicPr>
          <p:cNvPr id="3" name="Content Placeholder 1" descr="41Ho83H3mFL.jpg"/>
          <p:cNvPicPr>
            <a:picLocks noChangeAspect="1"/>
          </p:cNvPicPr>
          <p:nvPr/>
        </p:nvPicPr>
        <p:blipFill>
          <a:blip r:embed="rId3" cstate="screen">
            <a:extLst>
              <a:ext uri="{28A0092B-C50C-407E-A947-70E740481C1C}">
                <a14:useLocalDpi xmlns:a14="http://schemas.microsoft.com/office/drawing/2010/main"/>
              </a:ext>
            </a:extLst>
          </a:blip>
          <a:srcRect t="-8882" b="-8882"/>
          <a:stretch>
            <a:fillRect/>
          </a:stretch>
        </p:blipFill>
        <p:spPr bwMode="auto">
          <a:xfrm>
            <a:off x="4643115" y="2632732"/>
            <a:ext cx="3951687" cy="2168600"/>
          </a:xfrm>
          <a:prstGeom prst="rect">
            <a:avLst/>
          </a:prstGeom>
          <a:noFill/>
          <a:ln w="9525">
            <a:noFill/>
            <a:miter lim="800000"/>
            <a:headEnd/>
            <a:tailEnd/>
          </a:ln>
        </p:spPr>
      </p:pic>
    </p:spTree>
    <p:extLst>
      <p:ext uri="{BB962C8B-B14F-4D97-AF65-F5344CB8AC3E}">
        <p14:creationId xmlns:p14="http://schemas.microsoft.com/office/powerpoint/2010/main" val="969340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What is Read Write Inc. Phonics? </a:t>
            </a:r>
            <a:endParaRPr lang="en-US" sz="3200" dirty="0">
              <a:solidFill>
                <a:schemeClr val="tx2"/>
              </a:solidFill>
            </a:endParaRPr>
          </a:p>
        </p:txBody>
      </p:sp>
    </p:spTree>
    <p:extLst>
      <p:ext uri="{BB962C8B-B14F-4D97-AF65-F5344CB8AC3E}">
        <p14:creationId xmlns:p14="http://schemas.microsoft.com/office/powerpoint/2010/main" val="7649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639175" cy="864096"/>
          </a:xfrm>
        </p:spPr>
        <p:txBody>
          <a:bodyPr/>
          <a:lstStyle/>
          <a:p>
            <a:r>
              <a:rPr lang="en-US" dirty="0" smtClean="0"/>
              <a:t>Fred Fingers</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1132000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Reading and Writing Kit</a:t>
            </a:r>
            <a:endParaRPr lang="en-GB" dirty="0"/>
          </a:p>
        </p:txBody>
      </p:sp>
      <p:pic>
        <p:nvPicPr>
          <p:cNvPr id="4" name="Content Placeholder 10"/>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08"/>
          <a:stretch/>
        </p:blipFill>
        <p:spPr bwMode="auto">
          <a:xfrm>
            <a:off x="739164" y="1776121"/>
            <a:ext cx="3843955" cy="3834972"/>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5038586" y="1776121"/>
            <a:ext cx="3390115" cy="3834972"/>
          </a:xfrm>
          <a:prstGeom prst="rect">
            <a:avLst/>
          </a:prstGeom>
        </p:spPr>
      </p:pic>
    </p:spTree>
    <p:extLst>
      <p:ext uri="{BB962C8B-B14F-4D97-AF65-F5344CB8AC3E}">
        <p14:creationId xmlns:p14="http://schemas.microsoft.com/office/powerpoint/2010/main" val="44313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online resources</a:t>
            </a:r>
            <a:endParaRPr lang="en-US" dirty="0"/>
          </a:p>
        </p:txBody>
      </p:sp>
      <p:sp>
        <p:nvSpPr>
          <p:cNvPr id="3" name="Content Placeholder 2"/>
          <p:cNvSpPr>
            <a:spLocks noGrp="1"/>
          </p:cNvSpPr>
          <p:nvPr>
            <p:ph idx="1"/>
          </p:nvPr>
        </p:nvSpPr>
        <p:spPr/>
        <p:txBody>
          <a:bodyPr/>
          <a:lstStyle/>
          <a:p>
            <a:r>
              <a:rPr lang="en-US" dirty="0" smtClean="0"/>
              <a:t>Ruth Miskin Facebook:</a:t>
            </a:r>
          </a:p>
          <a:p>
            <a:r>
              <a:rPr lang="en-US" dirty="0">
                <a:hlinkClick r:id="rId3"/>
              </a:rPr>
              <a:t>https://www.facebook.com/</a:t>
            </a:r>
            <a:r>
              <a:rPr lang="en-US" dirty="0" smtClean="0">
                <a:hlinkClick r:id="rId3"/>
              </a:rPr>
              <a:t>miskin.education</a:t>
            </a:r>
            <a:endParaRPr lang="en-US" dirty="0" smtClean="0"/>
          </a:p>
          <a:p>
            <a:endParaRPr lang="en-US" dirty="0"/>
          </a:p>
          <a:p>
            <a:r>
              <a:rPr lang="en-US" dirty="0" smtClean="0"/>
              <a:t>Free e-books for home reading:</a:t>
            </a:r>
          </a:p>
          <a:p>
            <a:r>
              <a:rPr lang="en-US" dirty="0">
                <a:hlinkClick r:id="rId4"/>
              </a:rPr>
              <a:t>http://www.oxfordowl.co.uk/Reading</a:t>
            </a:r>
            <a:r>
              <a:rPr lang="en-US" dirty="0" smtClean="0">
                <a:hlinkClick r:id="rId4"/>
              </a:rPr>
              <a:t>/</a:t>
            </a:r>
            <a:endParaRPr lang="en-US" dirty="0" smtClean="0"/>
          </a:p>
          <a:p>
            <a:endParaRPr lang="en-US" dirty="0"/>
          </a:p>
          <a:p>
            <a:endParaRPr lang="en-US" dirty="0"/>
          </a:p>
        </p:txBody>
      </p:sp>
    </p:spTree>
    <p:extLst>
      <p:ext uri="{BB962C8B-B14F-4D97-AF65-F5344CB8AC3E}">
        <p14:creationId xmlns:p14="http://schemas.microsoft.com/office/powerpoint/2010/main" val="762557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other questions?</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19518" b="-19518"/>
          <a:stretch>
            <a:fillRect/>
          </a:stretch>
        </p:blipFill>
        <p:spPr/>
      </p:pic>
    </p:spTree>
    <p:extLst>
      <p:ext uri="{BB962C8B-B14F-4D97-AF65-F5344CB8AC3E}">
        <p14:creationId xmlns:p14="http://schemas.microsoft.com/office/powerpoint/2010/main" val="175669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ct val="0"/>
              </a:spcBef>
              <a:defRPr/>
            </a:pPr>
            <a:r>
              <a:rPr lang="en-US" dirty="0" smtClean="0">
                <a:solidFill>
                  <a:schemeClr val="accent6"/>
                </a:solidFill>
                <a:latin typeface="Arial" charset="0"/>
                <a:ea typeface="ヒラギノ角ゴ ProN W3" charset="0"/>
                <a:cs typeface="ヒラギノ角ゴ ProN W3" charset="0"/>
              </a:rPr>
              <a:t>Teach </a:t>
            </a:r>
            <a:r>
              <a:rPr lang="en-US" dirty="0">
                <a:solidFill>
                  <a:schemeClr val="accent6"/>
                </a:solidFill>
                <a:latin typeface="Arial" charset="0"/>
                <a:ea typeface="ヒラギノ角ゴ ProN W3" charset="0"/>
                <a:cs typeface="ヒラギノ角ゴ ProN W3" charset="0"/>
              </a:rPr>
              <a:t>a child to read </a:t>
            </a:r>
          </a:p>
          <a:p>
            <a:pPr>
              <a:spcBef>
                <a:spcPct val="0"/>
              </a:spcBef>
              <a:defRPr/>
            </a:pPr>
            <a:r>
              <a:rPr lang="en-US" dirty="0">
                <a:solidFill>
                  <a:schemeClr val="accent6"/>
                </a:solidFill>
                <a:latin typeface="Arial" charset="0"/>
                <a:ea typeface="ヒラギノ角ゴ ProN W3" charset="0"/>
                <a:cs typeface="ヒラギノ角ゴ ProN W3" charset="0"/>
              </a:rPr>
              <a:t>and keep that child reading </a:t>
            </a:r>
            <a:r>
              <a:rPr lang="en-US" dirty="0" smtClean="0">
                <a:solidFill>
                  <a:schemeClr val="accent6"/>
                </a:solidFill>
                <a:latin typeface="Arial" charset="0"/>
                <a:ea typeface="ヒラギノ角ゴ ProN W3" charset="0"/>
                <a:cs typeface="ヒラギノ角ゴ ProN W3" charset="0"/>
              </a:rPr>
              <a:t>[and talking]</a:t>
            </a:r>
            <a:endParaRPr lang="en-US" dirty="0">
              <a:solidFill>
                <a:schemeClr val="accent6"/>
              </a:solidFill>
              <a:latin typeface="Arial" charset="0"/>
              <a:ea typeface="ヒラギノ角ゴ ProN W3" charset="0"/>
              <a:cs typeface="ヒラギノ角ゴ ProN W3" charset="0"/>
            </a:endParaRPr>
          </a:p>
          <a:p>
            <a:pPr>
              <a:spcBef>
                <a:spcPct val="0"/>
              </a:spcBef>
              <a:defRPr/>
            </a:pPr>
            <a:r>
              <a:rPr lang="en-US" dirty="0">
                <a:solidFill>
                  <a:schemeClr val="accent6"/>
                </a:solidFill>
                <a:latin typeface="Arial" charset="0"/>
                <a:ea typeface="ヒラギノ角ゴ ProN W3" charset="0"/>
                <a:cs typeface="ヒラギノ角ゴ ProN W3" charset="0"/>
              </a:rPr>
              <a:t>and we will change everything.</a:t>
            </a:r>
          </a:p>
          <a:p>
            <a:pPr>
              <a:defRPr/>
            </a:pPr>
            <a:endParaRPr lang="en-US" dirty="0">
              <a:solidFill>
                <a:schemeClr val="accent6"/>
              </a:solidFill>
              <a:latin typeface="Arial" charset="0"/>
              <a:ea typeface="ヒラギノ角ゴ ProN W3" charset="0"/>
              <a:cs typeface="ヒラギノ角ゴ ProN W3" charset="0"/>
            </a:endParaRPr>
          </a:p>
          <a:p>
            <a:pPr>
              <a:defRPr/>
            </a:pPr>
            <a:r>
              <a:rPr lang="en-US" b="1" dirty="0">
                <a:solidFill>
                  <a:schemeClr val="accent6"/>
                </a:solidFill>
                <a:latin typeface="Arial" charset="0"/>
                <a:ea typeface="ヒラギノ角ゴ ProN W3" charset="0"/>
                <a:cs typeface="ヒラギノ角ゴ ProN W3" charset="0"/>
              </a:rPr>
              <a:t>And I mean everything</a:t>
            </a:r>
            <a:r>
              <a:rPr lang="en-US" b="1" dirty="0" smtClean="0">
                <a:solidFill>
                  <a:schemeClr val="accent6"/>
                </a:solidFill>
                <a:latin typeface="Arial" charset="0"/>
                <a:ea typeface="ヒラギノ角ゴ ProN W3" charset="0"/>
                <a:cs typeface="ヒラギノ角ゴ ProN W3" charset="0"/>
              </a:rPr>
              <a:t>.</a:t>
            </a:r>
            <a:endParaRPr lang="en-US" dirty="0">
              <a:solidFill>
                <a:schemeClr val="accent6"/>
              </a:solidFill>
              <a:latin typeface="Arial" charset="0"/>
              <a:ea typeface="ヒラギノ角ゴ ProN W3" charset="0"/>
              <a:cs typeface="ヒラギノ角ゴ ProN W3" charset="0"/>
            </a:endParaRPr>
          </a:p>
          <a:p>
            <a:pPr>
              <a:spcBef>
                <a:spcPts val="1100"/>
              </a:spcBef>
              <a:defRPr/>
            </a:pPr>
            <a:endParaRPr lang="en-US" sz="4400" dirty="0">
              <a:solidFill>
                <a:schemeClr val="accent6"/>
              </a:solidFill>
              <a:latin typeface="Arial Unicode MS" charset="0"/>
              <a:ea typeface="ヒラギノ角ゴ ProN W3" charset="0"/>
              <a:cs typeface="Arial Unicode MS" charset="0"/>
              <a:sym typeface="Arial Unicode MS" charset="0"/>
            </a:endParaRPr>
          </a:p>
          <a:p>
            <a:pPr algn="r">
              <a:spcBef>
                <a:spcPts val="600"/>
              </a:spcBef>
              <a:defRPr/>
            </a:pPr>
            <a:r>
              <a:rPr lang="en-US" sz="2400" i="1" dirty="0">
                <a:solidFill>
                  <a:schemeClr val="accent6"/>
                </a:solidFill>
                <a:latin typeface="Arial" charset="0"/>
                <a:ea typeface="ヒラギノ角ゴ ProN W3" charset="0"/>
                <a:cs typeface="ヒラギノ角ゴ ProN W3" charset="0"/>
              </a:rPr>
              <a:t>Jeanette </a:t>
            </a:r>
            <a:r>
              <a:rPr lang="en-US" sz="2400" i="1" dirty="0" err="1">
                <a:solidFill>
                  <a:schemeClr val="accent6"/>
                </a:solidFill>
                <a:latin typeface="Arial" charset="0"/>
                <a:ea typeface="ヒラギノ角ゴ ProN W3" charset="0"/>
                <a:cs typeface="ヒラギノ角ゴ ProN W3" charset="0"/>
              </a:rPr>
              <a:t>Winterson</a:t>
            </a:r>
            <a:r>
              <a:rPr lang="en-US" sz="2400" i="1" dirty="0">
                <a:solidFill>
                  <a:schemeClr val="accent6"/>
                </a:solidFill>
                <a:latin typeface="Arial" charset="0"/>
                <a:ea typeface="ヒラギノ角ゴ ProN W3" charset="0"/>
                <a:cs typeface="ヒラギノ角ゴ ProN W3" charset="0"/>
              </a:rPr>
              <a:t> </a:t>
            </a:r>
          </a:p>
          <a:p>
            <a:endParaRPr lang="en-US" dirty="0"/>
          </a:p>
        </p:txBody>
      </p:sp>
    </p:spTree>
    <p:extLst>
      <p:ext uri="{BB962C8B-B14F-4D97-AF65-F5344CB8AC3E}">
        <p14:creationId xmlns:p14="http://schemas.microsoft.com/office/powerpoint/2010/main" val="745350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approach</a:t>
            </a:r>
            <a:endParaRPr lang="en-US" dirty="0"/>
          </a:p>
        </p:txBody>
      </p:sp>
      <p:sp>
        <p:nvSpPr>
          <p:cNvPr id="3" name="Content Placeholder 2"/>
          <p:cNvSpPr>
            <a:spLocks noGrp="1"/>
          </p:cNvSpPr>
          <p:nvPr>
            <p:ph idx="1"/>
          </p:nvPr>
        </p:nvSpPr>
        <p:spPr>
          <a:xfrm>
            <a:off x="323528" y="1219653"/>
            <a:ext cx="8639175" cy="5040560"/>
          </a:xfrm>
        </p:spPr>
        <p:txBody>
          <a:bodyPr/>
          <a:lstStyle/>
          <a:p>
            <a:endParaRPr lang="en-U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470" y="3430336"/>
            <a:ext cx="2796001" cy="2796001"/>
          </a:xfrm>
          <a:prstGeom prst="rect">
            <a:avLst/>
          </a:prstGeom>
        </p:spPr>
      </p:pic>
      <p:grpSp>
        <p:nvGrpSpPr>
          <p:cNvPr id="19" name="Group 18"/>
          <p:cNvGrpSpPr/>
          <p:nvPr/>
        </p:nvGrpSpPr>
        <p:grpSpPr>
          <a:xfrm>
            <a:off x="1528819" y="3820256"/>
            <a:ext cx="2686176" cy="2163840"/>
            <a:chOff x="1331639" y="4077051"/>
            <a:chExt cx="2158356" cy="1738656"/>
          </a:xfrm>
        </p:grpSpPr>
        <p:grpSp>
          <p:nvGrpSpPr>
            <p:cNvPr id="20" name="Group 19"/>
            <p:cNvGrpSpPr/>
            <p:nvPr/>
          </p:nvGrpSpPr>
          <p:grpSpPr>
            <a:xfrm>
              <a:off x="1331639" y="4077051"/>
              <a:ext cx="2158356" cy="1738639"/>
              <a:chOff x="1297076" y="3889727"/>
              <a:chExt cx="1728491" cy="1392370"/>
            </a:xfrm>
          </p:grpSpPr>
          <p:pic>
            <p:nvPicPr>
              <p:cNvPr id="24" name="Picture 23" descr="837119 RED Pin It On CVR.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25" name="Picture 24" descr="837132 GREEN My Dog Ned CVR.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26" name="Picture 25" descr="837158 PURPLE Billy the Kid CVR.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27" name="Picture 26" descr="837169 PINK Scruffy Ted CVR.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29" name="Picture 28" descr="837188 ORANGE Playday CVR.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0302" y="4633418"/>
                <a:ext cx="921154" cy="648679"/>
              </a:xfrm>
              <a:prstGeom prst="rect">
                <a:avLst/>
              </a:prstGeom>
              <a:ln>
                <a:solidFill>
                  <a:schemeClr val="tx1"/>
                </a:solidFill>
              </a:ln>
            </p:spPr>
          </p:pic>
        </p:grpSp>
        <p:pic>
          <p:nvPicPr>
            <p:cNvPr id="21" name="Picture 20" descr="Screen Shot 2016-04-13 at 14.02.55.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33167" y="5005707"/>
              <a:ext cx="1146650" cy="810000"/>
            </a:xfrm>
            <a:prstGeom prst="rect">
              <a:avLst/>
            </a:prstGeom>
            <a:ln>
              <a:solidFill>
                <a:schemeClr val="tx1"/>
              </a:solidFill>
            </a:ln>
          </p:spPr>
        </p:pic>
        <p:pic>
          <p:nvPicPr>
            <p:cNvPr id="22" name="Picture 21" descr="837214 BLUE Barker CVR.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98" y="5005707"/>
              <a:ext cx="1150238" cy="810000"/>
            </a:xfrm>
            <a:prstGeom prst="rect">
              <a:avLst/>
            </a:prstGeom>
            <a:solidFill>
              <a:schemeClr val="bg1"/>
            </a:solidFill>
            <a:ln>
              <a:solidFill>
                <a:schemeClr val="tx1"/>
              </a:solidFill>
            </a:ln>
          </p:spPr>
        </p:pic>
        <p:pic>
          <p:nvPicPr>
            <p:cNvPr id="23" name="Picture 22" descr="837237 GREY Dangerous dinosaur CVR.pd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09230" y="5005707"/>
              <a:ext cx="1150238" cy="810000"/>
            </a:xfrm>
            <a:prstGeom prst="rect">
              <a:avLst/>
            </a:prstGeom>
            <a:ln>
              <a:solidFill>
                <a:schemeClr val="tx1"/>
              </a:solidFill>
            </a:ln>
          </p:spPr>
        </p:pic>
      </p:grpSp>
      <p:pic>
        <p:nvPicPr>
          <p:cNvPr id="28" name="Picture 2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00587" y="1584929"/>
            <a:ext cx="2929261" cy="1521509"/>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706808" y="1179310"/>
            <a:ext cx="2057465" cy="2306244"/>
          </a:xfrm>
          <a:prstGeom prst="rect">
            <a:avLst/>
          </a:prstGeom>
        </p:spPr>
      </p:pic>
    </p:spTree>
    <p:extLst>
      <p:ext uri="{BB962C8B-B14F-4D97-AF65-F5344CB8AC3E}">
        <p14:creationId xmlns:p14="http://schemas.microsoft.com/office/powerpoint/2010/main" val="16077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How do we prepare children to learn the sounds?</a:t>
            </a:r>
            <a:endParaRPr lang="en-US" sz="3200" dirty="0">
              <a:solidFill>
                <a:schemeClr val="tx2"/>
              </a:solidFill>
            </a:endParaRPr>
          </a:p>
        </p:txBody>
      </p:sp>
    </p:spTree>
    <p:extLst>
      <p:ext uri="{BB962C8B-B14F-4D97-AF65-F5344CB8AC3E}">
        <p14:creationId xmlns:p14="http://schemas.microsoft.com/office/powerpoint/2010/main" val="2134844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Storytime</a:t>
            </a:r>
            <a:endParaRPr lang="en-GB" dirty="0"/>
          </a:p>
        </p:txBody>
      </p:sp>
      <p:sp>
        <p:nvSpPr>
          <p:cNvPr id="3" name="Content Placeholder 2"/>
          <p:cNvSpPr>
            <a:spLocks noGrp="1"/>
          </p:cNvSpPr>
          <p:nvPr>
            <p:ph idx="1"/>
          </p:nvPr>
        </p:nvSpPr>
        <p:spPr/>
        <p:txBody>
          <a:bodyPr/>
          <a:lstStyle/>
          <a:p>
            <a:r>
              <a:rPr lang="en-US" dirty="0" smtClean="0"/>
              <a:t>Love stories</a:t>
            </a:r>
          </a:p>
          <a:p>
            <a:endParaRPr lang="en-US" dirty="0" smtClean="0"/>
          </a:p>
          <a:p>
            <a:r>
              <a:rPr lang="en-US" dirty="0" smtClean="0"/>
              <a:t>Love words</a:t>
            </a:r>
          </a:p>
          <a:p>
            <a:endParaRPr lang="en-US" dirty="0" smtClean="0"/>
          </a:p>
          <a:p>
            <a:r>
              <a:rPr lang="en-US" dirty="0" smtClean="0"/>
              <a:t>Love reading</a:t>
            </a:r>
          </a:p>
          <a:p>
            <a:endParaRPr lang="en-US" dirty="0"/>
          </a:p>
          <a:p>
            <a:endParaRPr lang="en-US" dirty="0"/>
          </a:p>
        </p:txBody>
      </p:sp>
    </p:spTree>
    <p:extLst>
      <p:ext uri="{BB962C8B-B14F-4D97-AF65-F5344CB8AC3E}">
        <p14:creationId xmlns:p14="http://schemas.microsoft.com/office/powerpoint/2010/main" val="13399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How do we encourage children to love stories?</a:t>
            </a:r>
            <a:endParaRPr lang="en-US" sz="3200" dirty="0">
              <a:solidFill>
                <a:schemeClr val="tx2"/>
              </a:solidFill>
            </a:endParaRPr>
          </a:p>
        </p:txBody>
      </p:sp>
    </p:spTree>
    <p:extLst>
      <p:ext uri="{BB962C8B-B14F-4D97-AF65-F5344CB8AC3E}">
        <p14:creationId xmlns:p14="http://schemas.microsoft.com/office/powerpoint/2010/main" val="2654314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smtClean="0">
                <a:latin typeface="Arial" charset="0"/>
              </a:rPr>
              <a:t>Daily Storytime</a:t>
            </a:r>
            <a:endParaRPr lang="en-US" dirty="0">
              <a:latin typeface="Arial" charset="0"/>
            </a:endParaRPr>
          </a:p>
        </p:txBody>
      </p:sp>
      <p:pic>
        <p:nvPicPr>
          <p:cNvPr id="9" name="Picture 8" descr="IMG_05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389" y="1529063"/>
            <a:ext cx="7745621" cy="4569917"/>
          </a:xfrm>
          <a:prstGeom prst="rect">
            <a:avLst/>
          </a:prstGeom>
        </p:spPr>
      </p:pic>
    </p:spTree>
    <p:extLst>
      <p:ext uri="{BB962C8B-B14F-4D97-AF65-F5344CB8AC3E}">
        <p14:creationId xmlns:p14="http://schemas.microsoft.com/office/powerpoint/2010/main" val="1318458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Loving stories is important because….</a:t>
            </a:r>
            <a:endParaRPr lang="en-GB" dirty="0"/>
          </a:p>
        </p:txBody>
      </p:sp>
      <p:pic>
        <p:nvPicPr>
          <p:cNvPr id="3" name="Picture 2" descr="IMG_05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916" y="1369659"/>
            <a:ext cx="6728325" cy="4580063"/>
          </a:xfrm>
          <a:prstGeom prst="rect">
            <a:avLst/>
          </a:prstGeom>
        </p:spPr>
      </p:pic>
    </p:spTree>
    <p:extLst>
      <p:ext uri="{BB962C8B-B14F-4D97-AF65-F5344CB8AC3E}">
        <p14:creationId xmlns:p14="http://schemas.microsoft.com/office/powerpoint/2010/main" val="2984257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How do we help children to love words? </a:t>
            </a:r>
            <a:endParaRPr lang="en-US" sz="3200" dirty="0">
              <a:solidFill>
                <a:schemeClr val="tx2"/>
              </a:solidFill>
            </a:endParaRPr>
          </a:p>
        </p:txBody>
      </p:sp>
    </p:spTree>
    <p:extLst>
      <p:ext uri="{BB962C8B-B14F-4D97-AF65-F5344CB8AC3E}">
        <p14:creationId xmlns:p14="http://schemas.microsoft.com/office/powerpoint/2010/main" val="969860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Presentation1.potx</Template>
  <TotalTime>2299</TotalTime>
  <Words>1527</Words>
  <Application>Microsoft Office PowerPoint</Application>
  <PresentationFormat>On-screen Show (4:3)</PresentationFormat>
  <Paragraphs>161</Paragraphs>
  <Slides>24</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 Unicode MS</vt:lpstr>
      <vt:lpstr>ＭＳ Ｐゴシック</vt:lpstr>
      <vt:lpstr>ＭＳ Ｐゴシック</vt:lpstr>
      <vt:lpstr>Arial</vt:lpstr>
      <vt:lpstr>Calibri</vt:lpstr>
      <vt:lpstr>Garamond</vt:lpstr>
      <vt:lpstr>Helvetica</vt:lpstr>
      <vt:lpstr>Times New Roman</vt:lpstr>
      <vt:lpstr>ヒラギノ角ゴ ProN W3</vt:lpstr>
      <vt:lpstr>NEW Phonics Template</vt:lpstr>
      <vt:lpstr>PowerPoint Presentation</vt:lpstr>
      <vt:lpstr>PowerPoint Presentation</vt:lpstr>
      <vt:lpstr>Systematic approach</vt:lpstr>
      <vt:lpstr>PowerPoint Presentation</vt:lpstr>
      <vt:lpstr>Storytime</vt:lpstr>
      <vt:lpstr>PowerPoint Presentation</vt:lpstr>
      <vt:lpstr>Daily Storytime</vt:lpstr>
      <vt:lpstr>Loving stories is important because….</vt:lpstr>
      <vt:lpstr>PowerPoint Presentation</vt:lpstr>
      <vt:lpstr>Talk to your child</vt:lpstr>
      <vt:lpstr>PowerPoint Presentation</vt:lpstr>
      <vt:lpstr>Pure Sounds</vt:lpstr>
      <vt:lpstr>Systematic Phonics</vt:lpstr>
      <vt:lpstr>English alphabetic code</vt:lpstr>
      <vt:lpstr>The first sounds that we teach</vt:lpstr>
      <vt:lpstr>PowerPoint Presentation</vt:lpstr>
      <vt:lpstr>PowerPoint Presentation</vt:lpstr>
      <vt:lpstr>Fred Talk</vt:lpstr>
      <vt:lpstr>Fred Talk</vt:lpstr>
      <vt:lpstr>Fred Fingers</vt:lpstr>
      <vt:lpstr>My Reading and Writing Kit</vt:lpstr>
      <vt:lpstr>Further online resources</vt:lpstr>
      <vt:lpstr>Any other questions?</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Caffrey, Tracey</cp:lastModifiedBy>
  <cp:revision>202</cp:revision>
  <cp:lastPrinted>2017-02-06T16:22:26Z</cp:lastPrinted>
  <dcterms:created xsi:type="dcterms:W3CDTF">2015-11-23T14:36:59Z</dcterms:created>
  <dcterms:modified xsi:type="dcterms:W3CDTF">2017-02-06T16:42:51Z</dcterms:modified>
</cp:coreProperties>
</file>