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88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FA282-6E6E-4F37-85F4-3894A5A8E08B}" type="datetimeFigureOut">
              <a:rPr lang="en-GB" smtClean="0"/>
              <a:t>21/09/2015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4AD8B-EE5A-421C-9461-B4B5984664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235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E177-DF45-4997-A94A-FE7758B08DA5}" type="datetime1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Appendix 3. Agenda Item 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70A-A62F-4101-847A-D6812D404F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815BD-98F3-481A-A983-D88961F50088}" type="datetime1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Appendix 3. Agenda Item 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70A-A62F-4101-847A-D6812D404F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AAC6-BE86-42DE-8283-91A7FB1575EB}" type="datetime1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Appendix 3. Agenda Item 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70A-A62F-4101-847A-D6812D404F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482F-3F9D-4793-BDE5-F572B43B9CE7}" type="datetime1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Appendix 3. Agenda Item 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70A-A62F-4101-847A-D6812D404F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A05D-54E0-4D94-81E1-886A28DA89F7}" type="datetime1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Appendix 3. Agenda Item 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70A-A62F-4101-847A-D6812D404F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F008-2442-4B7D-9F00-372B90E66F59}" type="datetime1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Appendix 3. Agenda Item 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70A-A62F-4101-847A-D6812D404F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88CC1-0765-4B12-B6CE-0A6B6D28E6A7}" type="datetime1">
              <a:rPr lang="en-GB" smtClean="0"/>
              <a:t>21/09/2015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Appendix 3. Agenda Item 4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70A-A62F-4101-847A-D6812D404F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8119-4A37-40DF-BF69-C42F4C81770D}" type="datetime1">
              <a:rPr lang="en-GB" smtClean="0"/>
              <a:t>21/09/2015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Appendix 3. Agenda Item 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70A-A62F-4101-847A-D6812D404F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38F9-4FF3-4B8F-9E5B-1D3AB0326F51}" type="datetime1">
              <a:rPr lang="en-GB" smtClean="0"/>
              <a:t>21/09/2015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Appendix 3. Agenda Item 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70A-A62F-4101-847A-D6812D404F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40087-4829-43DF-B9D0-A7CF9F6A8025}" type="datetime1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Appendix 3. Agenda Item 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70A-A62F-4101-847A-D6812D404F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67344-7F17-4734-A2C3-0D7942D38FA8}" type="datetime1">
              <a:rPr lang="en-GB" smtClean="0"/>
              <a:t>21/09/2015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Appendix 3. Agenda Item 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3070A-A62F-4101-847A-D6812D404FA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1309C-B48B-423A-9B08-7638E6F5C8AA}" type="datetime1">
              <a:rPr lang="en-GB" smtClean="0"/>
              <a:t>21/09/2015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Appendix 3. Agenda Item 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3070A-A62F-4101-847A-D6812D404FA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9659" y="35065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ysClr val="windowText" lastClr="000000"/>
                </a:solidFill>
              </a:rPr>
              <a:t>Structure of The West End Schools’ Trust</a:t>
            </a:r>
            <a:endParaRPr lang="en-GB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105" y="1261444"/>
            <a:ext cx="2532192" cy="135421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Trust Members</a:t>
            </a:r>
          </a:p>
          <a:p>
            <a:pPr algn="ctr"/>
            <a:r>
              <a:rPr lang="en-GB" sz="1100" dirty="0"/>
              <a:t>7 </a:t>
            </a:r>
            <a:r>
              <a:rPr lang="en-GB" sz="1100" dirty="0" smtClean="0"/>
              <a:t>Trust </a:t>
            </a:r>
            <a:r>
              <a:rPr lang="en-GB" sz="1100" dirty="0"/>
              <a:t>schools  </a:t>
            </a:r>
            <a:r>
              <a:rPr lang="en-GB" sz="1100" dirty="0" smtClean="0"/>
              <a:t>- Bridgewater, </a:t>
            </a:r>
            <a:r>
              <a:rPr lang="en-GB" sz="1100" dirty="0" err="1" smtClean="0"/>
              <a:t>Broadwood</a:t>
            </a:r>
            <a:r>
              <a:rPr lang="en-GB" sz="1100" dirty="0" smtClean="0"/>
              <a:t>, Canning Street, Hawthorn, St Johns’, St Pauls,  </a:t>
            </a:r>
            <a:r>
              <a:rPr lang="en-GB" sz="1100" dirty="0" err="1" smtClean="0"/>
              <a:t>Wingrove</a:t>
            </a:r>
            <a:endParaRPr lang="en-GB" sz="1100" dirty="0" smtClean="0"/>
          </a:p>
          <a:p>
            <a:pPr algn="ctr"/>
            <a:r>
              <a:rPr lang="en-GB" sz="1100" dirty="0" smtClean="0"/>
              <a:t>Associated Schools - Ashfield Nursery</a:t>
            </a:r>
            <a:br>
              <a:rPr lang="en-GB" sz="1100" dirty="0" smtClean="0"/>
            </a:br>
            <a:r>
              <a:rPr lang="en-GB" sz="1100" dirty="0" smtClean="0"/>
              <a:t>Parents and Carers</a:t>
            </a:r>
          </a:p>
          <a:p>
            <a:pPr algn="ctr"/>
            <a:r>
              <a:rPr lang="en-GB" sz="1100" dirty="0" smtClean="0"/>
              <a:t>Staff and Learners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70445" y="753612"/>
            <a:ext cx="3204356" cy="101566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Trust Forum</a:t>
            </a:r>
          </a:p>
          <a:p>
            <a:pPr algn="ctr"/>
            <a:r>
              <a:rPr lang="en-GB" sz="1100" u="sng" dirty="0" smtClean="0"/>
              <a:t>Represents the members. </a:t>
            </a:r>
            <a:r>
              <a:rPr lang="en-GB" sz="1100" u="sng" dirty="0"/>
              <a:t>Holds the Trust Board to account – </a:t>
            </a:r>
            <a:r>
              <a:rPr lang="en-GB" sz="1100" u="sng" dirty="0" smtClean="0"/>
              <a:t>acts as a check </a:t>
            </a:r>
            <a:r>
              <a:rPr lang="en-GB" sz="1100" u="sng" dirty="0"/>
              <a:t>&amp; </a:t>
            </a:r>
            <a:r>
              <a:rPr lang="en-GB" sz="1100" u="sng" dirty="0" smtClean="0"/>
              <a:t>challenge</a:t>
            </a:r>
          </a:p>
          <a:p>
            <a:pPr algn="ctr"/>
            <a:r>
              <a:rPr lang="en-GB" sz="1100" dirty="0" smtClean="0"/>
              <a:t>Meets once a year (minimum)</a:t>
            </a:r>
          </a:p>
          <a:p>
            <a:pPr algn="ctr"/>
            <a:r>
              <a:rPr lang="en-GB" sz="1100" dirty="0" smtClean="0"/>
              <a:t>Reflect issues across the communities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78168" y="2352477"/>
            <a:ext cx="2900065" cy="152349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Trust Board </a:t>
            </a:r>
          </a:p>
          <a:p>
            <a:pPr algn="ctr"/>
            <a:r>
              <a:rPr lang="en-GB" sz="1100" u="sng" dirty="0" smtClean="0"/>
              <a:t>Directs the work of the Trust</a:t>
            </a:r>
            <a:br>
              <a:rPr lang="en-GB" sz="1100" u="sng" dirty="0" smtClean="0"/>
            </a:br>
            <a:r>
              <a:rPr lang="en-GB" sz="1100" u="sng" dirty="0" smtClean="0"/>
              <a:t>Sets priority work areas</a:t>
            </a:r>
          </a:p>
          <a:p>
            <a:pPr algn="ctr"/>
            <a:r>
              <a:rPr lang="en-GB" sz="1100" smtClean="0"/>
              <a:t>Up to 19</a:t>
            </a:r>
          </a:p>
          <a:p>
            <a:pPr algn="ctr"/>
            <a:r>
              <a:rPr lang="en-GB" sz="1100" smtClean="0"/>
              <a:t> </a:t>
            </a:r>
            <a:r>
              <a:rPr lang="en-GB" sz="1100" dirty="0" smtClean="0"/>
              <a:t>Directors </a:t>
            </a:r>
            <a:br>
              <a:rPr lang="en-GB" sz="1100" dirty="0" smtClean="0"/>
            </a:br>
            <a:r>
              <a:rPr lang="en-GB" sz="1100" dirty="0" smtClean="0"/>
              <a:t>(7 Head Teachers, 7 Governors </a:t>
            </a:r>
            <a:r>
              <a:rPr lang="en-GB" sz="1100" dirty="0"/>
              <a:t>&amp;</a:t>
            </a:r>
            <a:r>
              <a:rPr lang="en-GB" sz="1100" dirty="0" smtClean="0"/>
              <a:t>1 from the LA)</a:t>
            </a:r>
          </a:p>
          <a:p>
            <a:pPr algn="ctr"/>
            <a:r>
              <a:rPr lang="en-GB" sz="1100" dirty="0" smtClean="0"/>
              <a:t>Up to 4 from Partner organisations</a:t>
            </a:r>
            <a:endParaRPr lang="en-GB" dirty="0"/>
          </a:p>
          <a:p>
            <a:pPr algn="ctr"/>
            <a:r>
              <a:rPr lang="en-GB" sz="1100" dirty="0" smtClean="0"/>
              <a:t>Meets three times a year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66446" y="4163520"/>
            <a:ext cx="2592288" cy="135421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Trust Executive </a:t>
            </a:r>
            <a:r>
              <a:rPr lang="en-GB" sz="1600" b="1" dirty="0" smtClean="0"/>
              <a:t>Committee</a:t>
            </a:r>
            <a:endParaRPr lang="en-GB" sz="1600" b="1" dirty="0" smtClean="0"/>
          </a:p>
          <a:p>
            <a:pPr algn="ctr"/>
            <a:r>
              <a:rPr lang="en-GB" sz="1100" u="sng" dirty="0" smtClean="0"/>
              <a:t>Develops and deliver the Business Plan</a:t>
            </a:r>
            <a:br>
              <a:rPr lang="en-GB" sz="1100" u="sng" dirty="0" smtClean="0"/>
            </a:br>
            <a:r>
              <a:rPr lang="en-GB" sz="1100" u="sng" dirty="0" smtClean="0"/>
              <a:t> Day to day running of the Trust</a:t>
            </a:r>
            <a:endParaRPr lang="en-GB" sz="1100" u="sng" dirty="0"/>
          </a:p>
          <a:p>
            <a:pPr algn="ctr"/>
            <a:r>
              <a:rPr lang="en-GB" sz="1100" dirty="0" smtClean="0"/>
              <a:t>Chair of Board</a:t>
            </a:r>
          </a:p>
          <a:p>
            <a:pPr algn="ctr"/>
            <a:r>
              <a:rPr lang="en-GB" sz="1100" dirty="0" smtClean="0"/>
              <a:t>7 Head Teachers</a:t>
            </a:r>
          </a:p>
          <a:p>
            <a:pPr algn="ctr"/>
            <a:r>
              <a:rPr lang="en-GB" sz="1100" dirty="0" smtClean="0"/>
              <a:t>Trust Officer</a:t>
            </a:r>
          </a:p>
          <a:p>
            <a:pPr algn="ctr"/>
            <a:r>
              <a:rPr lang="en-GB" sz="1100" dirty="0" smtClean="0"/>
              <a:t>Meets three times per term</a:t>
            </a:r>
            <a:endParaRPr lang="en-GB" sz="1100" dirty="0"/>
          </a:p>
        </p:txBody>
      </p:sp>
      <p:cxnSp>
        <p:nvCxnSpPr>
          <p:cNvPr id="43" name="Straight Arrow Connector 42"/>
          <p:cNvCxnSpPr>
            <a:stCxn id="8" idx="2"/>
          </p:cNvCxnSpPr>
          <p:nvPr/>
        </p:nvCxnSpPr>
        <p:spPr>
          <a:xfrm>
            <a:off x="5072623" y="1769275"/>
            <a:ext cx="0" cy="5819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020271" y="2351206"/>
            <a:ext cx="1819893" cy="152349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Partners</a:t>
            </a:r>
          </a:p>
          <a:p>
            <a:pPr algn="ctr"/>
            <a:r>
              <a:rPr lang="en-GB" sz="1100" dirty="0" smtClean="0"/>
              <a:t>1.Newcastle University </a:t>
            </a:r>
            <a:br>
              <a:rPr lang="en-GB" sz="1100" dirty="0" smtClean="0"/>
            </a:br>
            <a:r>
              <a:rPr lang="en-GB" sz="1100" dirty="0" smtClean="0"/>
              <a:t>(Liz Todd)</a:t>
            </a:r>
          </a:p>
          <a:p>
            <a:pPr algn="ctr"/>
            <a:r>
              <a:rPr lang="en-GB" sz="1100" dirty="0" smtClean="0"/>
              <a:t>2. Centre for Life</a:t>
            </a:r>
          </a:p>
          <a:p>
            <a:pPr algn="ctr"/>
            <a:r>
              <a:rPr lang="en-GB" sz="1100" dirty="0" smtClean="0"/>
              <a:t>3.</a:t>
            </a:r>
          </a:p>
          <a:p>
            <a:pPr algn="ctr"/>
            <a:r>
              <a:rPr lang="en-GB" sz="1100" dirty="0" smtClean="0"/>
              <a:t>4.</a:t>
            </a:r>
          </a:p>
          <a:p>
            <a:pPr algn="ctr"/>
            <a:r>
              <a:rPr lang="en-GB" sz="1100" dirty="0" smtClean="0"/>
              <a:t>Each appoint a Director to the Trust Board</a:t>
            </a:r>
            <a:endParaRPr lang="en-GB" sz="1100" dirty="0"/>
          </a:p>
        </p:txBody>
      </p:sp>
      <p:cxnSp>
        <p:nvCxnSpPr>
          <p:cNvPr id="48" name="Straight Arrow Connector 47"/>
          <p:cNvCxnSpPr>
            <a:endCxn id="8" idx="1"/>
          </p:cNvCxnSpPr>
          <p:nvPr/>
        </p:nvCxnSpPr>
        <p:spPr>
          <a:xfrm flipV="1">
            <a:off x="2759827" y="1261444"/>
            <a:ext cx="710618" cy="3385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5169727" y="3705423"/>
            <a:ext cx="0" cy="443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778169" y="5841274"/>
            <a:ext cx="2592288" cy="50783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Working Groups</a:t>
            </a:r>
          </a:p>
          <a:p>
            <a:pPr algn="ctr"/>
            <a:r>
              <a:rPr lang="en-GB" sz="1100" dirty="0" smtClean="0"/>
              <a:t>As required</a:t>
            </a:r>
            <a:endParaRPr lang="en-GB" sz="1100" dirty="0"/>
          </a:p>
        </p:txBody>
      </p:sp>
      <p:sp>
        <p:nvSpPr>
          <p:cNvPr id="68" name="TextBox 67"/>
          <p:cNvSpPr txBox="1"/>
          <p:nvPr/>
        </p:nvSpPr>
        <p:spPr>
          <a:xfrm>
            <a:off x="6772817" y="4333317"/>
            <a:ext cx="2143230" cy="1431161"/>
          </a:xfrm>
          <a:prstGeom prst="rect">
            <a:avLst/>
          </a:prstGeom>
          <a:noFill/>
          <a:ln>
            <a:solidFill>
              <a:srgbClr val="0000FF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 Collaborative Organisations</a:t>
            </a:r>
          </a:p>
          <a:p>
            <a:pPr algn="ctr"/>
            <a:r>
              <a:rPr lang="en-GB" sz="1100" dirty="0" smtClean="0"/>
              <a:t>Organisations the Trust works with  to help deliver their aims and objectives but that sit outside the Trust Structure i.e. do not appoint a Director</a:t>
            </a:r>
            <a:endParaRPr lang="en-GB" sz="1100" dirty="0"/>
          </a:p>
        </p:txBody>
      </p:sp>
      <p:cxnSp>
        <p:nvCxnSpPr>
          <p:cNvPr id="69" name="Straight Arrow Connector 68"/>
          <p:cNvCxnSpPr>
            <a:stCxn id="64" idx="3"/>
          </p:cNvCxnSpPr>
          <p:nvPr/>
        </p:nvCxnSpPr>
        <p:spPr>
          <a:xfrm flipV="1">
            <a:off x="6370457" y="5517737"/>
            <a:ext cx="402360" cy="5774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3" idx="3"/>
          </p:cNvCxnSpPr>
          <p:nvPr/>
        </p:nvCxnSpPr>
        <p:spPr>
          <a:xfrm flipV="1">
            <a:off x="6458734" y="4502080"/>
            <a:ext cx="314083" cy="338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>
            <a:stCxn id="47" idx="1"/>
          </p:cNvCxnSpPr>
          <p:nvPr/>
        </p:nvCxnSpPr>
        <p:spPr>
          <a:xfrm flipH="1" flipV="1">
            <a:off x="6678235" y="3028315"/>
            <a:ext cx="342036" cy="84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759828" y="2492896"/>
            <a:ext cx="10183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45744" y="2740311"/>
            <a:ext cx="212993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Trust Governors</a:t>
            </a:r>
            <a:endParaRPr lang="en-GB" sz="1100" b="1" dirty="0"/>
          </a:p>
          <a:p>
            <a:pPr algn="ctr"/>
            <a:r>
              <a:rPr lang="en-GB" sz="1100" dirty="0"/>
              <a:t>Trust Board appoint two </a:t>
            </a:r>
            <a:r>
              <a:rPr lang="en-GB" sz="1100" dirty="0" smtClean="0"/>
              <a:t>Trust Governors </a:t>
            </a:r>
            <a:r>
              <a:rPr lang="en-GB" sz="1100" dirty="0"/>
              <a:t>to each Trust school  governing body</a:t>
            </a:r>
            <a:endParaRPr lang="en-GB" sz="1100" dirty="0">
              <a:ln>
                <a:solidFill>
                  <a:schemeClr val="tx2"/>
                </a:solidFill>
              </a:ln>
            </a:endParaRPr>
          </a:p>
          <a:p>
            <a:endParaRPr lang="en-GB" sz="1100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072623" y="5594250"/>
            <a:ext cx="0" cy="247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11293" y="3537417"/>
            <a:ext cx="2532192" cy="33855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Newcastle City Council (LA)</a:t>
            </a:r>
          </a:p>
        </p:txBody>
      </p:sp>
      <p:cxnSp>
        <p:nvCxnSpPr>
          <p:cNvPr id="21" name="Straight Arrow Connector 20"/>
          <p:cNvCxnSpPr>
            <a:stCxn id="20" idx="3"/>
          </p:cNvCxnSpPr>
          <p:nvPr/>
        </p:nvCxnSpPr>
        <p:spPr>
          <a:xfrm flipV="1">
            <a:off x="3243485" y="3209670"/>
            <a:ext cx="534683" cy="497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Working Groups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Excellence in Teaching and Learning</a:t>
            </a:r>
          </a:p>
          <a:p>
            <a:r>
              <a:rPr lang="en-GB" sz="2800" dirty="0" smtClean="0"/>
              <a:t>Robust Financial and Business Management</a:t>
            </a:r>
          </a:p>
          <a:p>
            <a:r>
              <a:rPr lang="en-GB" sz="2800" dirty="0" smtClean="0"/>
              <a:t>Support for Pastoral Care</a:t>
            </a:r>
          </a:p>
          <a:p>
            <a:r>
              <a:rPr lang="en-GB" sz="2800" dirty="0" smtClean="0"/>
              <a:t>Community Projects and Development</a:t>
            </a:r>
          </a:p>
          <a:p>
            <a:r>
              <a:rPr lang="en-GB" sz="2800" dirty="0" smtClean="0"/>
              <a:t>Engaging Partners</a:t>
            </a:r>
          </a:p>
          <a:p>
            <a:r>
              <a:rPr lang="en-GB" sz="2800" dirty="0" smtClean="0"/>
              <a:t>Robust Governance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89913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164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Current Working Groups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Rooney, Cathy</cp:lastModifiedBy>
  <cp:revision>73</cp:revision>
  <dcterms:created xsi:type="dcterms:W3CDTF">2014-05-10T16:40:53Z</dcterms:created>
  <dcterms:modified xsi:type="dcterms:W3CDTF">2015-09-21T13:13:02Z</dcterms:modified>
</cp:coreProperties>
</file>